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71"/>
  </p:notesMasterIdLst>
  <p:handoutMasterIdLst>
    <p:handoutMasterId r:id="rId72"/>
  </p:handoutMasterIdLst>
  <p:sldIdLst>
    <p:sldId id="256" r:id="rId2"/>
    <p:sldId id="478" r:id="rId3"/>
    <p:sldId id="409" r:id="rId4"/>
    <p:sldId id="410" r:id="rId5"/>
    <p:sldId id="261" r:id="rId6"/>
    <p:sldId id="375" r:id="rId7"/>
    <p:sldId id="376" r:id="rId8"/>
    <p:sldId id="381" r:id="rId9"/>
    <p:sldId id="382" r:id="rId10"/>
    <p:sldId id="383" r:id="rId11"/>
    <p:sldId id="444" r:id="rId12"/>
    <p:sldId id="408" r:id="rId13"/>
    <p:sldId id="399" r:id="rId14"/>
    <p:sldId id="398" r:id="rId15"/>
    <p:sldId id="397" r:id="rId16"/>
    <p:sldId id="396" r:id="rId17"/>
    <p:sldId id="395" r:id="rId18"/>
    <p:sldId id="394" r:id="rId19"/>
    <p:sldId id="393" r:id="rId20"/>
    <p:sldId id="392" r:id="rId21"/>
    <p:sldId id="404" r:id="rId22"/>
    <p:sldId id="391" r:id="rId23"/>
    <p:sldId id="401" r:id="rId24"/>
    <p:sldId id="402" r:id="rId25"/>
    <p:sldId id="403" r:id="rId26"/>
    <p:sldId id="405" r:id="rId27"/>
    <p:sldId id="400" r:id="rId28"/>
    <p:sldId id="472" r:id="rId29"/>
    <p:sldId id="473" r:id="rId30"/>
    <p:sldId id="474" r:id="rId31"/>
    <p:sldId id="475" r:id="rId32"/>
    <p:sldId id="476" r:id="rId33"/>
    <p:sldId id="479" r:id="rId34"/>
    <p:sldId id="411" r:id="rId35"/>
    <p:sldId id="412" r:id="rId36"/>
    <p:sldId id="413" r:id="rId37"/>
    <p:sldId id="428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77" r:id="rId47"/>
    <p:sldId id="426" r:id="rId48"/>
    <p:sldId id="427" r:id="rId49"/>
    <p:sldId id="429" r:id="rId50"/>
    <p:sldId id="422" r:id="rId51"/>
    <p:sldId id="423" r:id="rId52"/>
    <p:sldId id="424" r:id="rId53"/>
    <p:sldId id="425" r:id="rId54"/>
    <p:sldId id="481" r:id="rId55"/>
    <p:sldId id="430" r:id="rId56"/>
    <p:sldId id="432" r:id="rId57"/>
    <p:sldId id="431" r:id="rId58"/>
    <p:sldId id="433" r:id="rId59"/>
    <p:sldId id="434" r:id="rId60"/>
    <p:sldId id="437" r:id="rId61"/>
    <p:sldId id="438" r:id="rId62"/>
    <p:sldId id="439" r:id="rId63"/>
    <p:sldId id="440" r:id="rId64"/>
    <p:sldId id="441" r:id="rId65"/>
    <p:sldId id="442" r:id="rId66"/>
    <p:sldId id="443" r:id="rId67"/>
    <p:sldId id="482" r:id="rId68"/>
    <p:sldId id="483" r:id="rId69"/>
    <p:sldId id="484" r:id="rId70"/>
  </p:sldIdLst>
  <p:sldSz cx="9144000" cy="6858000" type="screen4x3"/>
  <p:notesSz cx="6400800" cy="8686800"/>
  <p:embeddedFontLst>
    <p:embeddedFont>
      <p:font typeface="Monotype Sorts" panose="01010601010101010101" pitchFamily="2" charset="2"/>
      <p:regular r:id="rId73"/>
    </p:embeddedFont>
    <p:embeddedFont>
      <p:font typeface="Comic Sans MS" panose="030F0702030302020204" pitchFamily="66" charset="0"/>
      <p:regular r:id="rId74"/>
      <p:bold r:id="rId75"/>
    </p:embeddedFont>
    <p:embeddedFont>
      <p:font typeface="MS Reference Specialty" panose="05000000000000000000" charset="2"/>
      <p:regular r:id="rId76"/>
    </p:embeddedFont>
    <p:embeddedFont>
      <p:font typeface="Euclid Symbol" panose="05050102010706020507" pitchFamily="18" charset="2"/>
      <p:regular r:id="rId77"/>
      <p:bold r:id="rId78"/>
      <p:italic r:id="rId79"/>
      <p:boldItalic r:id="rId80"/>
    </p:embeddedFont>
    <p:embeddedFont>
      <p:font typeface="MT Extra" panose="05050102010205020202" pitchFamily="18" charset="2"/>
      <p:regular r:id="rId81"/>
    </p:embeddedFont>
    <p:embeddedFont>
      <p:font typeface="French Script MT" panose="03020402040607040605" pitchFamily="66" charset="0"/>
      <p:regular r:id="rId82"/>
    </p:embeddedFont>
  </p:embeddedFontLst>
  <p:custDataLst>
    <p:tags r:id="rId83"/>
  </p:custDataLst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201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CC"/>
    <a:srgbClr val="FFFF99"/>
    <a:srgbClr val="EAEAEA"/>
    <a:srgbClr val="B2B2B2"/>
    <a:srgbClr val="969696"/>
    <a:srgbClr val="808080"/>
    <a:srgbClr val="FF3300"/>
    <a:srgbClr val="555555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 preferSingleView="1">
    <p:restoredLeft sz="8646" autoAdjust="0"/>
    <p:restoredTop sz="94660"/>
  </p:normalViewPr>
  <p:slideViewPr>
    <p:cSldViewPr>
      <p:cViewPr>
        <p:scale>
          <a:sx n="100" d="100"/>
          <a:sy n="100" d="100"/>
        </p:scale>
        <p:origin x="1806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301" y="-82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4.xml"/><Relationship Id="rId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5639" y="0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250952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5639" y="8250952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0" tIns="43105" rIns="86210" bIns="4310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D5CF5AF-D363-414C-B52C-F1DABCFCA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7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0" tIns="43105" rIns="86210" bIns="4310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120" y="0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0" tIns="43105" rIns="86210" bIns="4310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0875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3440" y="4126230"/>
            <a:ext cx="4693920" cy="390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0" tIns="43105" rIns="86210" bIns="431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2460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0" tIns="43105" rIns="86210" bIns="4310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120" y="8252460"/>
            <a:ext cx="2773680" cy="43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0" tIns="43105" rIns="86210" bIns="4310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35B626-FF1A-4E79-AC72-3F46C50BE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1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A59E7D9-05C0-4F50-A77D-0B007677E09C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97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C1BCDEC-9AF3-421F-9278-9EE2B4F92F53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27598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FDBFBC7-97F2-4F10-A822-85CCFA43B218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189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9D4284E-9FA1-4ADA-A0E8-DE4B817057AA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250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B315209-7BC8-4EE4-A6E5-F1C5F322FEB4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137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04B550E-532C-41DB-8A20-9E26A5398717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598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B4BE9C8-D616-4D71-AF01-7010B515A38F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3305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88F0B26-5955-4808-BAA4-99E378A0430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947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37B4E0F-A8BA-4CBD-96BF-9FE5992F8D9D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6896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E6C9F23-B65F-4990-BAD0-8F9C1D07C622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88547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FB874DB-6396-44ED-8285-8FA6E76B5141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5725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35B626-FF1A-4E79-AC72-3F46C50BE02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1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DF1404D-46F3-4D63-8A9C-D0B481F365AC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98160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C55BC6A-D295-4297-999D-CBC8BFFBE7C8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21703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6829E6C-D2D0-4B76-8061-4A34F9E4989E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8499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2292A4E-1E82-45A4-BD20-87F9CB19DB0C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01678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EB4481D-6927-434C-B2A2-51F3289C7BDA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07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155FED-86EA-4A73-AB8B-F15C953F4F92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8403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155FED-86EA-4A73-AB8B-F15C953F4F92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8443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155FED-86EA-4A73-AB8B-F15C953F4F92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3799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155FED-86EA-4A73-AB8B-F15C953F4F92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64131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155FED-86EA-4A73-AB8B-F15C953F4F92}" type="slidenum">
              <a:rPr lang="en-US" smtClean="0">
                <a:solidFill>
                  <a:schemeClr val="tx1"/>
                </a:solidFill>
              </a:rPr>
              <a:pPr/>
              <a:t>31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136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090A01B-2C64-473B-B349-CE7137F1134A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0037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155FED-86EA-4A73-AB8B-F15C953F4F92}" type="slidenum">
              <a:rPr lang="en-US" smtClean="0">
                <a:solidFill>
                  <a:schemeClr val="tx1"/>
                </a:solidFill>
              </a:rPr>
              <a:pPr/>
              <a:t>32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6923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676634E-4A1F-416F-8255-F81ABF3E4B24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332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89FD994-0116-4987-B3B0-444288B55F3B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041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6117994-7ADE-464A-BD6C-4C4AA31317AB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763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ED19867F-6194-46C2-9B7F-D4238519385A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0191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E82B023-C8CC-4E17-93F8-BA70EF5D2C3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633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00453" indent="-269405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077620" indent="-215524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508669" indent="-215524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1939717" indent="-215524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370765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801813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232861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663909" indent="-215524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7438051-9F9E-4365-B9BA-5A289657539E}" type="slidenum">
              <a:rPr lang="en-US" smtClean="0">
                <a:solidFill>
                  <a:srgbClr val="1F497D"/>
                </a:solidFill>
              </a:rPr>
              <a:pPr/>
              <a:t>11</a:t>
            </a:fld>
            <a:endParaRPr lang="en-US" smtClean="0">
              <a:solidFill>
                <a:srgbClr val="1F497D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259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3505200" y="3962400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T Extra" panose="00000500000000000000" pitchFamily="18" charset="2"/>
              </a:rPr>
              <a:t>MTExtra</a:t>
            </a:r>
            <a:endParaRPr lang="en-US" sz="1200" dirty="0" smtClean="0">
              <a:latin typeface="MT Extra" panose="00000500000000000000" pitchFamily="18" charset="2"/>
            </a:endParaRPr>
          </a:p>
          <a:p>
            <a:pPr algn="l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sz="1200" dirty="0" err="1" smtClean="0">
                <a:latin typeface="Euclid Symbol" panose="05050102010706020507" pitchFamily="18" charset="2"/>
                <a:cs typeface="Courier New" panose="02070309020205020404" pitchFamily="49" charset="0"/>
              </a:rPr>
              <a:t>euclid</a:t>
            </a:r>
            <a:r>
              <a:rPr lang="en-US" sz="1200" dirty="0" smtClean="0">
                <a:latin typeface="Euclid Symbol" panose="05050102010706020507" pitchFamily="18" charset="2"/>
                <a:cs typeface="Courier New" panose="02070309020205020404" pitchFamily="49" charset="0"/>
              </a:rPr>
              <a:t> symbol</a:t>
            </a:r>
          </a:p>
          <a:p>
            <a:pPr algn="l"/>
            <a:r>
              <a:rPr lang="en-US" sz="1200" dirty="0" smtClean="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  <a:endParaRPr lang="en-US" sz="1200" dirty="0">
              <a:latin typeface="Monotype Sorts" panose="01010601010101010101" pitchFamily="2" charset="2"/>
              <a:cs typeface="Courier New" panose="02070309020205020404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457200" y="1519958"/>
            <a:ext cx="8229600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371600" y="3178668"/>
            <a:ext cx="6400800" cy="301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auto">
          <a:xfrm>
            <a:off x="3624263" y="25146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21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  <p:grpSp>
        <p:nvGrpSpPr>
          <p:cNvPr id="21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80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23" name="Picture 7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211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17179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BD571-6E5A-4D03-B32D-155DB3ACEE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1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450EA7-B31A-4668-BFBF-CD991C3EB4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7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20 October 2016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420"/>
            <a:ext cx="8371480" cy="171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25" descr="Vanderbil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8" r:id="rId2"/>
    <p:sldLayoutId id="2147483699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jpeg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jpeg"/><Relationship Id="rId11" Type="http://schemas.openxmlformats.org/officeDocument/2006/relationships/image" Target="../media/image13.wmf"/><Relationship Id="rId5" Type="http://schemas.openxmlformats.org/officeDocument/2006/relationships/image" Target="../media/image25.jpe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24.jpeg"/><Relationship Id="rId9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ll_your_base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hyperlink" Target="http://www.flickr.com/people/cyphero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jpe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11" Type="http://schemas.openxmlformats.org/officeDocument/2006/relationships/image" Target="../media/image13.wmf"/><Relationship Id="rId5" Type="http://schemas.openxmlformats.org/officeDocument/2006/relationships/image" Target="../media/image16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5.jpeg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jpe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jpeg"/><Relationship Id="rId11" Type="http://schemas.openxmlformats.org/officeDocument/2006/relationships/image" Target="../media/image13.wmf"/><Relationship Id="rId5" Type="http://schemas.openxmlformats.org/officeDocument/2006/relationships/image" Target="../media/image21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0.jpeg"/><Relationship Id="rId9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jpeg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jpeg"/><Relationship Id="rId11" Type="http://schemas.openxmlformats.org/officeDocument/2006/relationships/image" Target="../media/image13.wmf"/><Relationship Id="rId5" Type="http://schemas.openxmlformats.org/officeDocument/2006/relationships/image" Target="../media/image18.jpe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7.jpeg"/><Relationship Id="rId9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7"/>
          <p:cNvSpPr txBox="1">
            <a:spLocks noChangeArrowheads="1"/>
          </p:cNvSpPr>
          <p:nvPr/>
        </p:nvSpPr>
        <p:spPr bwMode="auto">
          <a:xfrm>
            <a:off x="228600" y="2325491"/>
            <a:ext cx="8686800" cy="830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Lecture Notes:  </a:t>
            </a:r>
            <a:endParaRPr lang="en-US" sz="2400" dirty="0" smtClean="0">
              <a:latin typeface="Arial" charset="0"/>
            </a:endParaRPr>
          </a:p>
          <a:p>
            <a:pPr algn="ctr">
              <a:spcBef>
                <a:spcPct val="0"/>
              </a:spcBef>
            </a:pPr>
            <a:r>
              <a:rPr lang="en-US" sz="2400" dirty="0" smtClean="0">
                <a:latin typeface="Arial" charset="0"/>
              </a:rPr>
              <a:t>Pixelization</a:t>
            </a:r>
            <a:r>
              <a:rPr lang="en-US" sz="2400" dirty="0">
                <a:latin typeface="Arial" charset="0"/>
              </a:rPr>
              <a:t>, Quantization, </a:t>
            </a:r>
            <a:r>
              <a:rPr lang="en-US" sz="2400" dirty="0" smtClean="0">
                <a:latin typeface="Arial" charset="0"/>
              </a:rPr>
              <a:t>and Steganography</a:t>
            </a:r>
            <a:endParaRPr lang="en-US" sz="24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8B194AA5-1ABA-4DDE-8E30-7DDCF251EAF3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1267" name="Picture 16" descr="Sampling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2219325"/>
            <a:ext cx="24860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5" descr="Sampling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219325"/>
            <a:ext cx="24860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 descr="arrow_hi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 descr="arrow_sampl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Line 13"/>
          <p:cNvSpPr>
            <a:spLocks noChangeShapeType="1"/>
          </p:cNvSpPr>
          <p:nvPr/>
        </p:nvSpPr>
        <p:spPr bwMode="auto">
          <a:xfrm>
            <a:off x="3302000" y="44958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14"/>
          <p:cNvSpPr>
            <a:spLocks noChangeShapeType="1"/>
          </p:cNvSpPr>
          <p:nvPr/>
        </p:nvSpPr>
        <p:spPr bwMode="auto">
          <a:xfrm rot="10800000">
            <a:off x="5897563" y="4495800"/>
            <a:ext cx="1587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Text Box 19"/>
          <p:cNvSpPr txBox="1">
            <a:spLocks noChangeArrowheads="1"/>
          </p:cNvSpPr>
          <p:nvPr/>
        </p:nvSpPr>
        <p:spPr bwMode="auto">
          <a:xfrm>
            <a:off x="352425" y="5105400"/>
            <a:ext cx="1527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high-res image</a:t>
            </a:r>
          </a:p>
        </p:txBody>
      </p:sp>
      <p:sp>
        <p:nvSpPr>
          <p:cNvPr id="11274" name="Text Box 20"/>
          <p:cNvSpPr txBox="1">
            <a:spLocks noChangeArrowheads="1"/>
          </p:cNvSpPr>
          <p:nvPr/>
        </p:nvSpPr>
        <p:spPr bwMode="auto">
          <a:xfrm>
            <a:off x="7180263" y="5105400"/>
            <a:ext cx="1604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pixelated image</a:t>
            </a:r>
          </a:p>
        </p:txBody>
      </p:sp>
      <p:sp>
        <p:nvSpPr>
          <p:cNvPr id="11275" name="Rectangle 2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2660650" cy="722313"/>
          </a:xfrm>
          <a:noFill/>
        </p:spPr>
        <p:txBody>
          <a:bodyPr lIns="92053" tIns="46028" rIns="92053" bIns="46028"/>
          <a:lstStyle/>
          <a:p>
            <a:r>
              <a:rPr lang="en-US" smtClean="0"/>
              <a:t>Pixelization</a:t>
            </a:r>
          </a:p>
        </p:txBody>
      </p:sp>
      <p:sp>
        <p:nvSpPr>
          <p:cNvPr id="11277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6457950" y="1328738"/>
            <a:ext cx="207645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889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sz="1600" dirty="0" smtClean="0">
                <a:latin typeface="Comic Sans MS" pitchFamily="66" charset="0"/>
              </a:rPr>
              <a:t>Take the average within each square.</a:t>
            </a:r>
          </a:p>
        </p:txBody>
      </p:sp>
      <p:sp>
        <p:nvSpPr>
          <p:cNvPr id="23" name="Rectangle 1041"/>
          <p:cNvSpPr>
            <a:spLocks noChangeArrowheads="1"/>
          </p:cNvSpPr>
          <p:nvPr/>
        </p:nvSpPr>
        <p:spPr bwMode="auto">
          <a:xfrm>
            <a:off x="7872413" y="3027363"/>
            <a:ext cx="77787" cy="80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grpSp>
        <p:nvGrpSpPr>
          <p:cNvPr id="25" name="Group 31"/>
          <p:cNvGrpSpPr>
            <a:grpSpLocks/>
          </p:cNvGrpSpPr>
          <p:nvPr/>
        </p:nvGrpSpPr>
        <p:grpSpPr bwMode="auto">
          <a:xfrm>
            <a:off x="1931988" y="5105400"/>
            <a:ext cx="5280025" cy="914400"/>
            <a:chOff x="1879601" y="5105400"/>
            <a:chExt cx="5278440" cy="914400"/>
          </a:xfrm>
          <a:solidFill>
            <a:srgbClr val="FFFFCC"/>
          </a:solidFill>
        </p:grpSpPr>
        <p:sp>
          <p:nvSpPr>
            <p:cNvPr id="26" name="Rectangle 25"/>
            <p:cNvSpPr/>
            <p:nvPr/>
          </p:nvSpPr>
          <p:spPr bwMode="auto">
            <a:xfrm>
              <a:off x="1879601" y="5105400"/>
              <a:ext cx="5278440" cy="9144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88900" dir="8100000" algn="tr" rotWithShape="0">
                <a:prstClr val="black">
                  <a:alpha val="50000"/>
                </a:prstClr>
              </a:outerShdw>
            </a:effectLst>
            <a:extLst/>
          </p:spPr>
          <p:txBody>
            <a:bodyPr>
              <a:spAutoFit/>
            </a:bodyPr>
            <a:lstStyle/>
            <a:p>
              <a:pPr defTabSz="820738">
                <a:defRPr/>
              </a:pPr>
              <a:endParaRPr lang="en-US"/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6296530" y="5658404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sp>
          <p:nvSpPr>
            <p:cNvPr id="28" name="Text Box 1053"/>
            <p:cNvSpPr txBox="1">
              <a:spLocks noChangeArrowheads="1"/>
            </p:cNvSpPr>
            <p:nvPr/>
          </p:nvSpPr>
          <p:spPr bwMode="auto">
            <a:xfrm>
              <a:off x="6296532" y="5658407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graphicFrame>
          <p:nvGraphicFramePr>
            <p:cNvPr id="29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870985"/>
                </p:ext>
              </p:extLst>
            </p:nvPr>
          </p:nvGraphicFramePr>
          <p:xfrm>
            <a:off x="2062108" y="5186363"/>
            <a:ext cx="4913425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8" name="Equation" r:id="rId8" imgW="2730240" imgH="419040" progId="Equation.DSMT4">
                    <p:embed/>
                  </p:oleObj>
                </mc:Choice>
                <mc:Fallback>
                  <p:oleObj name="Equation" r:id="rId8" imgW="273024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2108" y="5186363"/>
                          <a:ext cx="4913425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42428"/>
              </p:ext>
            </p:extLst>
          </p:nvPr>
        </p:nvGraphicFramePr>
        <p:xfrm>
          <a:off x="644525" y="4481513"/>
          <a:ext cx="9429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9" name="Equation" r:id="rId10" imgW="469800" imgH="241200" progId="Equation.DSMT4">
                  <p:embed/>
                </p:oleObj>
              </mc:Choice>
              <mc:Fallback>
                <p:oleObj name="Equation" r:id="rId10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4481513"/>
                        <a:ext cx="9429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0660"/>
              </p:ext>
            </p:extLst>
          </p:nvPr>
        </p:nvGraphicFramePr>
        <p:xfrm>
          <a:off x="7499350" y="4495800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0" name="Equation" r:id="rId12" imgW="482400" imgH="228600" progId="Equation.DSMT4">
                  <p:embed/>
                </p:oleObj>
              </mc:Choice>
              <mc:Fallback>
                <p:oleObj name="Equation" r:id="rId12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4495800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D3165C6-B704-4DEB-992C-E8FFCB43CC16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2291" name="Text Box 9"/>
          <p:cNvSpPr txBox="1">
            <a:spLocks noChangeArrowheads="1"/>
          </p:cNvSpPr>
          <p:nvPr/>
        </p:nvSpPr>
        <p:spPr bwMode="auto">
          <a:xfrm>
            <a:off x="5562600" y="4959350"/>
            <a:ext cx="2798763" cy="1077206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762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 wrap="squar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160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r &amp; c are indices in the downsampled image.</a:t>
            </a:r>
          </a:p>
          <a:p>
            <a:r>
              <a:rPr lang="en-US" dirty="0">
                <a:sym typeface="Symbol"/>
              </a:rPr>
              <a:t> </a:t>
            </a:r>
            <a:r>
              <a:rPr lang="el-GR" dirty="0">
                <a:sym typeface="Symbol"/>
              </a:rPr>
              <a:t>ρ</a:t>
            </a:r>
            <a:r>
              <a:rPr lang="en-US" dirty="0">
                <a:sym typeface="Symbol"/>
              </a:rPr>
              <a:t>=</a:t>
            </a:r>
            <a:r>
              <a:rPr lang="en-US" dirty="0" err="1"/>
              <a:t>rs+i</a:t>
            </a:r>
            <a:r>
              <a:rPr lang="en-US" dirty="0"/>
              <a:t> &amp; </a:t>
            </a:r>
            <a:r>
              <a:rPr lang="el-GR" dirty="0"/>
              <a:t>χ</a:t>
            </a:r>
            <a:r>
              <a:rPr lang="en-US" dirty="0"/>
              <a:t>=</a:t>
            </a:r>
            <a:r>
              <a:rPr lang="en-US" dirty="0" err="1"/>
              <a:t>cs+j</a:t>
            </a:r>
            <a:r>
              <a:rPr lang="en-US" dirty="0"/>
              <a:t> are indices in the original image.</a:t>
            </a:r>
          </a:p>
        </p:txBody>
      </p:sp>
      <p:sp>
        <p:nvSpPr>
          <p:cNvPr id="12292" name="Rectangle 13"/>
          <p:cNvSpPr txBox="1">
            <a:spLocks noChangeArrowheads="1"/>
          </p:cNvSpPr>
          <p:nvPr/>
        </p:nvSpPr>
        <p:spPr bwMode="auto">
          <a:xfrm>
            <a:off x="457200" y="914400"/>
            <a:ext cx="5500688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200"/>
              <a:t>Pixelization Procedure (Part 1)</a:t>
            </a:r>
          </a:p>
        </p:txBody>
      </p:sp>
      <p:graphicFrame>
        <p:nvGraphicFramePr>
          <p:cNvPr id="1229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121951"/>
              </p:ext>
            </p:extLst>
          </p:nvPr>
        </p:nvGraphicFramePr>
        <p:xfrm>
          <a:off x="2032000" y="3332163"/>
          <a:ext cx="36306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4" imgW="2171520" imgH="317160" progId="Equation.DSMT4">
                  <p:embed/>
                </p:oleObj>
              </mc:Choice>
              <mc:Fallback>
                <p:oleObj name="Equation" r:id="rId4" imgW="2171520" imgH="31716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332163"/>
                        <a:ext cx="363061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25255"/>
              </p:ext>
            </p:extLst>
          </p:nvPr>
        </p:nvGraphicFramePr>
        <p:xfrm>
          <a:off x="1917700" y="4030663"/>
          <a:ext cx="5259388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6" imgW="3149280" imgH="583920" progId="Equation.DSMT4">
                  <p:embed/>
                </p:oleObj>
              </mc:Choice>
              <mc:Fallback>
                <p:oleObj name="Equation" r:id="rId6" imgW="3149280" imgH="5839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4030663"/>
                        <a:ext cx="5259388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19"/>
          <p:cNvSpPr txBox="1">
            <a:spLocks noChangeArrowheads="1"/>
          </p:cNvSpPr>
          <p:nvPr/>
        </p:nvSpPr>
        <p:spPr bwMode="auto">
          <a:xfrm>
            <a:off x="969963" y="1676400"/>
            <a:ext cx="6719887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50000"/>
              </a:spcAft>
            </a:pPr>
            <a:r>
              <a:rPr lang="en-US" sz="2000" dirty="0"/>
              <a:t>To pixelize an </a:t>
            </a:r>
            <a:r>
              <a:rPr lang="en-US" sz="2000" i="1" dirty="0" smtClean="0"/>
              <a:t>R</a:t>
            </a:r>
            <a:r>
              <a:rPr lang="en-US" sz="2000" dirty="0" smtClean="0">
                <a:cs typeface="Times New Roman" pitchFamily="18" charset="0"/>
                <a:sym typeface="Symbol"/>
              </a:rPr>
              <a:t></a:t>
            </a:r>
            <a:r>
              <a:rPr lang="en-US" sz="2000" i="1" dirty="0" smtClean="0">
                <a:cs typeface="Times New Roman" pitchFamily="18" charset="0"/>
              </a:rPr>
              <a:t>C</a:t>
            </a:r>
            <a:r>
              <a:rPr lang="en-US" sz="2000" dirty="0" smtClean="0">
                <a:cs typeface="Times New Roman" pitchFamily="18" charset="0"/>
                <a:sym typeface="Symbol"/>
              </a:rPr>
              <a:t></a:t>
            </a:r>
            <a:r>
              <a:rPr lang="en-US" sz="2000" i="1" dirty="0" smtClean="0">
                <a:cs typeface="Times New Roman" pitchFamily="18" charset="0"/>
              </a:rPr>
              <a:t>B</a:t>
            </a:r>
            <a:r>
              <a:rPr lang="en-US" sz="2000" dirty="0" smtClean="0"/>
              <a:t> </a:t>
            </a:r>
            <a:r>
              <a:rPr lang="en-US" sz="2000" dirty="0"/>
              <a:t>image </a:t>
            </a:r>
            <a:r>
              <a:rPr lang="en-US" sz="2000" b="1" dirty="0"/>
              <a:t>I</a:t>
            </a:r>
            <a:r>
              <a:rPr lang="en-US" sz="2000" dirty="0"/>
              <a:t> by a factor, </a:t>
            </a:r>
            <a:r>
              <a:rPr lang="en-US" sz="2000" i="1" dirty="0"/>
              <a:t>s</a:t>
            </a:r>
            <a:r>
              <a:rPr lang="en-US" sz="2000" dirty="0"/>
              <a:t>:</a:t>
            </a:r>
          </a:p>
          <a:p>
            <a:pPr>
              <a:spcBef>
                <a:spcPct val="0"/>
              </a:spcBef>
              <a:spcAft>
                <a:spcPct val="50000"/>
              </a:spcAft>
            </a:pPr>
            <a:r>
              <a:rPr lang="en-US" sz="2000" dirty="0"/>
              <a:t>Let </a:t>
            </a:r>
            <a:r>
              <a:rPr lang="en-US" sz="2000" b="1" dirty="0" smtClean="0"/>
              <a:t>I</a:t>
            </a:r>
            <a:r>
              <a:rPr lang="en-US" sz="2000" baseline="-25000" dirty="0" smtClean="0">
                <a:sym typeface="Symbol" panose="05050102010706020507" pitchFamily="18" charset="2"/>
              </a:rPr>
              <a:t></a:t>
            </a:r>
            <a:r>
              <a:rPr lang="en-US" sz="2000" dirty="0" smtClean="0"/>
              <a:t> </a:t>
            </a:r>
            <a:r>
              <a:rPr lang="en-US" sz="2000" dirty="0"/>
              <a:t>be an  </a:t>
            </a:r>
            <a:r>
              <a:rPr lang="en-US" sz="2000" dirty="0" smtClean="0">
                <a:latin typeface="Arial" charset="0"/>
                <a:sym typeface="Symbol"/>
              </a:rPr>
              <a:t></a:t>
            </a:r>
            <a:r>
              <a:rPr lang="en-US" sz="2000" i="1" dirty="0" smtClean="0">
                <a:sym typeface="Symbol" pitchFamily="18" charset="2"/>
              </a:rPr>
              <a:t>R</a:t>
            </a:r>
            <a:r>
              <a:rPr lang="en-US" sz="2000" dirty="0" smtClean="0">
                <a:sym typeface="Symbol" pitchFamily="18" charset="2"/>
              </a:rPr>
              <a:t>/</a:t>
            </a:r>
            <a:r>
              <a:rPr lang="en-US" sz="2000" i="1" dirty="0" smtClean="0">
                <a:sym typeface="Symbol" pitchFamily="18" charset="2"/>
              </a:rPr>
              <a:t>s</a:t>
            </a:r>
            <a:r>
              <a:rPr lang="en-US" sz="2000" dirty="0" smtClean="0">
                <a:latin typeface="Arial" charset="0"/>
                <a:sym typeface="Symbol"/>
              </a:rPr>
              <a:t></a:t>
            </a:r>
            <a:r>
              <a:rPr lang="en-US" sz="2000" dirty="0" smtClean="0">
                <a:cs typeface="Times New Roman" pitchFamily="18" charset="0"/>
                <a:sym typeface="Symbol"/>
              </a:rPr>
              <a:t></a:t>
            </a:r>
            <a:r>
              <a:rPr lang="en-US" sz="2000" dirty="0" smtClean="0">
                <a:latin typeface="Arial" charset="0"/>
                <a:sym typeface="Symbol" pitchFamily="18" charset="2"/>
              </a:rPr>
              <a:t></a:t>
            </a:r>
            <a:r>
              <a:rPr lang="en-US" sz="2000" i="1" dirty="0">
                <a:sym typeface="Symbol" pitchFamily="18" charset="2"/>
              </a:rPr>
              <a:t>C</a:t>
            </a:r>
            <a:r>
              <a:rPr lang="en-US" sz="2000" dirty="0">
                <a:sym typeface="Symbol" pitchFamily="18" charset="2"/>
              </a:rPr>
              <a:t>/</a:t>
            </a:r>
            <a:r>
              <a:rPr lang="en-US" sz="2000" i="1" dirty="0">
                <a:sym typeface="Symbol" pitchFamily="18" charset="2"/>
              </a:rPr>
              <a:t>s</a:t>
            </a:r>
            <a:r>
              <a:rPr lang="en-US" sz="2000" dirty="0" smtClean="0">
                <a:latin typeface="Arial" charset="0"/>
                <a:sym typeface="Symbol" pitchFamily="18" charset="2"/>
              </a:rPr>
              <a:t></a:t>
            </a:r>
            <a:r>
              <a:rPr lang="en-US" sz="2000" dirty="0" smtClean="0">
                <a:cs typeface="Times New Roman" pitchFamily="18" charset="0"/>
                <a:sym typeface="Symbol"/>
              </a:rPr>
              <a:t></a:t>
            </a:r>
            <a:r>
              <a:rPr lang="en-US" sz="2000" i="1" dirty="0" smtClean="0">
                <a:cs typeface="Times New Roman" pitchFamily="18" charset="0"/>
              </a:rPr>
              <a:t>B </a:t>
            </a:r>
            <a:r>
              <a:rPr lang="en-US" sz="2000" dirty="0" smtClean="0"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image.</a:t>
            </a:r>
            <a:endParaRPr lang="en-US" sz="2000" dirty="0"/>
          </a:p>
          <a:p>
            <a:pPr>
              <a:spcBef>
                <a:spcPct val="0"/>
              </a:spcBef>
              <a:spcAft>
                <a:spcPct val="50000"/>
              </a:spcAft>
            </a:pPr>
            <a:r>
              <a:rPr lang="en-US" sz="2000" dirty="0"/>
              <a:t>Let the value of  </a:t>
            </a:r>
            <a:r>
              <a:rPr lang="en-US" sz="2000" b="1" dirty="0" smtClean="0"/>
              <a:t>I</a:t>
            </a:r>
            <a:r>
              <a:rPr lang="en-US" sz="2000" baseline="-25000" dirty="0" smtClean="0">
                <a:sym typeface="Symbol" panose="05050102010706020507" pitchFamily="18" charset="2"/>
              </a:rPr>
              <a:t></a:t>
            </a:r>
            <a:r>
              <a:rPr lang="en-US" sz="2000" dirty="0" smtClean="0"/>
              <a:t> </a:t>
            </a:r>
            <a:r>
              <a:rPr lang="en-US" sz="2000" dirty="0"/>
              <a:t>at location (</a:t>
            </a:r>
            <a:r>
              <a:rPr lang="en-US" sz="2000" i="1" dirty="0"/>
              <a:t>r</a:t>
            </a:r>
            <a:r>
              <a:rPr lang="en-US" sz="2000" dirty="0"/>
              <a:t>,</a:t>
            </a:r>
            <a:r>
              <a:rPr lang="en-US" sz="2000" i="1" dirty="0"/>
              <a:t>c</a:t>
            </a:r>
            <a:r>
              <a:rPr lang="en-US" sz="2000" dirty="0"/>
              <a:t>,</a:t>
            </a:r>
            <a:r>
              <a:rPr lang="en-US" sz="2000" i="1" dirty="0"/>
              <a:t>b</a:t>
            </a:r>
            <a:r>
              <a:rPr lang="en-US" sz="2000" dirty="0"/>
              <a:t>) be the average value of  </a:t>
            </a:r>
            <a:r>
              <a:rPr lang="en-US" sz="2000" b="1" dirty="0"/>
              <a:t>I</a:t>
            </a:r>
            <a:r>
              <a:rPr lang="en-US" sz="2000" dirty="0"/>
              <a:t> in the </a:t>
            </a:r>
            <a:r>
              <a:rPr lang="en-US" sz="2000" i="1" dirty="0"/>
              <a:t>s</a:t>
            </a:r>
            <a:r>
              <a:rPr lang="en-US" sz="2000" dirty="0"/>
              <a:t>-square neighborhood starting at (</a:t>
            </a:r>
            <a:r>
              <a:rPr lang="en-US" sz="2000" i="1" dirty="0" err="1"/>
              <a:t>rs</a:t>
            </a:r>
            <a:r>
              <a:rPr lang="en-US" sz="2000" dirty="0" err="1"/>
              <a:t>,</a:t>
            </a:r>
            <a:r>
              <a:rPr lang="en-US" sz="2000" i="1" dirty="0" err="1"/>
              <a:t>cs</a:t>
            </a:r>
            <a:r>
              <a:rPr lang="en-US" sz="2000" dirty="0" err="1"/>
              <a:t>,</a:t>
            </a:r>
            <a:r>
              <a:rPr lang="en-US" sz="2000" i="1" dirty="0" err="1"/>
              <a:t>b</a:t>
            </a:r>
            <a:r>
              <a:rPr lang="en-US" sz="2000" dirty="0"/>
              <a:t>).</a:t>
            </a:r>
          </a:p>
        </p:txBody>
      </p:sp>
      <p:sp>
        <p:nvSpPr>
          <p:cNvPr id="12296" name="Text Box 20"/>
          <p:cNvSpPr txBox="1">
            <a:spLocks noChangeArrowheads="1"/>
          </p:cNvSpPr>
          <p:nvPr/>
        </p:nvSpPr>
        <p:spPr bwMode="auto">
          <a:xfrm>
            <a:off x="969963" y="3886200"/>
            <a:ext cx="6303962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000"/>
              <a:t>where</a:t>
            </a:r>
          </a:p>
        </p:txBody>
      </p:sp>
      <p:sp>
        <p:nvSpPr>
          <p:cNvPr id="12297" name="Text Box 7"/>
          <p:cNvSpPr txBox="1">
            <a:spLocks noChangeArrowheads="1"/>
          </p:cNvSpPr>
          <p:nvPr/>
        </p:nvSpPr>
        <p:spPr bwMode="auto">
          <a:xfrm>
            <a:off x="1066801" y="4876800"/>
            <a:ext cx="41148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000" dirty="0"/>
              <a:t>Notation:  </a:t>
            </a:r>
          </a:p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000" dirty="0"/>
              <a:t>              </a:t>
            </a:r>
            <a:r>
              <a:rPr lang="en-US" sz="2000" b="1" dirty="0"/>
              <a:t>I</a:t>
            </a:r>
            <a:r>
              <a:rPr lang="en-US" sz="2000" baseline="-25000" dirty="0"/>
              <a:t>DS</a:t>
            </a:r>
            <a:r>
              <a:rPr lang="en-US" sz="2000" dirty="0"/>
              <a:t> = </a:t>
            </a:r>
            <a:r>
              <a:rPr lang="en-US" sz="2000" b="1" dirty="0"/>
              <a:t>I</a:t>
            </a:r>
            <a:r>
              <a:rPr lang="en-US" sz="2000" dirty="0"/>
              <a:t> </a:t>
            </a:r>
            <a:r>
              <a:rPr lang="en-US" sz="2000" dirty="0" smtClean="0">
                <a:sym typeface="Symbol"/>
              </a:rPr>
              <a:t>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i="1" dirty="0">
                <a:sym typeface="Symbol" pitchFamily="18" charset="2"/>
              </a:rPr>
              <a:t>s</a:t>
            </a:r>
          </a:p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000" b="1" dirty="0">
                <a:sym typeface="Symbol" pitchFamily="18" charset="2"/>
              </a:rPr>
              <a:t>I</a:t>
            </a:r>
            <a:r>
              <a:rPr lang="en-US" sz="2000" baseline="-25000" dirty="0">
                <a:sym typeface="Symbol" pitchFamily="18" charset="2"/>
              </a:rPr>
              <a:t>DS</a:t>
            </a:r>
            <a:r>
              <a:rPr lang="en-US" sz="2000" dirty="0">
                <a:sym typeface="Symbol" pitchFamily="18" charset="2"/>
              </a:rPr>
              <a:t> is </a:t>
            </a:r>
            <a:r>
              <a:rPr lang="en-US" sz="2000" b="1" dirty="0">
                <a:sym typeface="Symbol" pitchFamily="18" charset="2"/>
              </a:rPr>
              <a:t>I</a:t>
            </a:r>
            <a:r>
              <a:rPr lang="en-US" sz="2000" dirty="0">
                <a:sym typeface="Symbol" pitchFamily="18" charset="2"/>
              </a:rPr>
              <a:t> downsampled by a factor of </a:t>
            </a:r>
            <a:r>
              <a:rPr lang="en-US" sz="2000" i="1" dirty="0">
                <a:sym typeface="Symbol" pitchFamily="18" charset="2"/>
              </a:rPr>
              <a:t>s.</a:t>
            </a:r>
          </a:p>
        </p:txBody>
      </p:sp>
      <p:sp>
        <p:nvSpPr>
          <p:cNvPr id="12299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58EC2B3-700A-49F3-89FA-1BF320850F24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5500688" cy="722313"/>
          </a:xfrm>
          <a:noFill/>
        </p:spPr>
        <p:txBody>
          <a:bodyPr lIns="92053" tIns="46028" rIns="92053" bIns="46028"/>
          <a:lstStyle/>
          <a:p>
            <a:r>
              <a:rPr lang="en-US" sz="3200" smtClean="0"/>
              <a:t>Pixelization Procedure (Part 2)</a:t>
            </a:r>
          </a:p>
        </p:txBody>
      </p:sp>
      <p:graphicFrame>
        <p:nvGraphicFramePr>
          <p:cNvPr id="133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30386"/>
              </p:ext>
            </p:extLst>
          </p:nvPr>
        </p:nvGraphicFramePr>
        <p:xfrm>
          <a:off x="1916113" y="2978150"/>
          <a:ext cx="53054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4" imgW="2997000" imgH="241200" progId="Equation.DSMT4">
                  <p:embed/>
                </p:oleObj>
              </mc:Choice>
              <mc:Fallback>
                <p:oleObj name="Equation" r:id="rId4" imgW="29970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2978150"/>
                        <a:ext cx="53054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48123"/>
              </p:ext>
            </p:extLst>
          </p:nvPr>
        </p:nvGraphicFramePr>
        <p:xfrm>
          <a:off x="1949450" y="3740150"/>
          <a:ext cx="56642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6" imgW="3200400" imgH="482400" progId="Equation.DSMT4">
                  <p:embed/>
                </p:oleObj>
              </mc:Choice>
              <mc:Fallback>
                <p:oleObj name="Equation" r:id="rId6" imgW="320040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3740150"/>
                        <a:ext cx="56642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969963" y="1912938"/>
            <a:ext cx="6719887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50000"/>
              </a:spcAft>
            </a:pPr>
            <a:r>
              <a:rPr lang="en-US" sz="2200" dirty="0"/>
              <a:t>Let </a:t>
            </a:r>
            <a:r>
              <a:rPr lang="en-US" sz="2200" b="1" dirty="0"/>
              <a:t>I</a:t>
            </a:r>
            <a:r>
              <a:rPr lang="en-US" sz="2200" baseline="-25000" dirty="0"/>
              <a:t>P</a:t>
            </a:r>
            <a:r>
              <a:rPr lang="en-US" sz="2200" dirty="0"/>
              <a:t> be an </a:t>
            </a:r>
            <a:r>
              <a:rPr lang="en-US" sz="2200" i="1" dirty="0" smtClean="0"/>
              <a:t>R</a:t>
            </a:r>
            <a:r>
              <a:rPr lang="en-US" sz="2200" dirty="0" smtClean="0">
                <a:cs typeface="Times New Roman" pitchFamily="18" charset="0"/>
                <a:sym typeface="Symbol"/>
              </a:rPr>
              <a:t></a:t>
            </a:r>
            <a:r>
              <a:rPr lang="en-US" sz="2200" i="1" dirty="0" smtClean="0">
                <a:cs typeface="Times New Roman" pitchFamily="18" charset="0"/>
              </a:rPr>
              <a:t>C</a:t>
            </a:r>
            <a:r>
              <a:rPr lang="en-US" sz="2200" dirty="0" smtClean="0">
                <a:cs typeface="Times New Roman" pitchFamily="18" charset="0"/>
                <a:sym typeface="Symbol"/>
              </a:rPr>
              <a:t></a:t>
            </a:r>
            <a:r>
              <a:rPr lang="en-US" sz="2200" i="1" dirty="0" smtClean="0">
                <a:cs typeface="Times New Roman" pitchFamily="18" charset="0"/>
              </a:rPr>
              <a:t>B</a:t>
            </a:r>
            <a:r>
              <a:rPr lang="en-US" sz="2200" dirty="0" smtClean="0">
                <a:cs typeface="Times New Roman" pitchFamily="18" charset="0"/>
              </a:rPr>
              <a:t> </a:t>
            </a:r>
            <a:r>
              <a:rPr lang="en-US" sz="2200" dirty="0">
                <a:cs typeface="Times New Roman" pitchFamily="18" charset="0"/>
              </a:rPr>
              <a:t>image.</a:t>
            </a:r>
            <a:endParaRPr lang="en-US" sz="2200" dirty="0"/>
          </a:p>
          <a:p>
            <a:pPr>
              <a:spcBef>
                <a:spcPct val="0"/>
              </a:spcBef>
              <a:spcAft>
                <a:spcPct val="50000"/>
              </a:spcAft>
            </a:pPr>
            <a:r>
              <a:rPr lang="en-US" sz="2200" dirty="0"/>
              <a:t>Let the value of  </a:t>
            </a:r>
            <a:r>
              <a:rPr lang="en-US" sz="2200" b="1" dirty="0"/>
              <a:t>I</a:t>
            </a:r>
            <a:r>
              <a:rPr lang="en-US" sz="2200" baseline="-25000" dirty="0"/>
              <a:t>P</a:t>
            </a:r>
            <a:r>
              <a:rPr lang="en-US" sz="2200" dirty="0"/>
              <a:t> in neighborhood, </a:t>
            </a:r>
            <a:r>
              <a:rPr lang="en-US" sz="2200" dirty="0">
                <a:latin typeface="French Script MT" pitchFamily="66" charset="0"/>
              </a:rPr>
              <a:t>N</a:t>
            </a:r>
            <a:r>
              <a:rPr lang="en-US" sz="2200" dirty="0"/>
              <a:t>(</a:t>
            </a:r>
            <a:r>
              <a:rPr lang="en-US" sz="2200" i="1" dirty="0"/>
              <a:t>r</a:t>
            </a:r>
            <a:r>
              <a:rPr lang="en-US" sz="2200" dirty="0"/>
              <a:t>,</a:t>
            </a:r>
            <a:r>
              <a:rPr lang="en-US" sz="2200" i="1" dirty="0"/>
              <a:t>c</a:t>
            </a:r>
            <a:r>
              <a:rPr lang="en-US" sz="2200" dirty="0"/>
              <a:t>) be </a:t>
            </a:r>
            <a:r>
              <a:rPr lang="en-US" sz="2200" b="1" dirty="0"/>
              <a:t>I</a:t>
            </a:r>
            <a:r>
              <a:rPr lang="en-US" sz="2200" baseline="-25000" dirty="0"/>
              <a:t>DS</a:t>
            </a:r>
            <a:r>
              <a:rPr lang="en-US" sz="2200" dirty="0"/>
              <a:t>(</a:t>
            </a:r>
            <a:r>
              <a:rPr lang="en-US" sz="2200" i="1" dirty="0"/>
              <a:t>r</a:t>
            </a:r>
            <a:r>
              <a:rPr lang="en-US" sz="2200" dirty="0"/>
              <a:t>,</a:t>
            </a:r>
            <a:r>
              <a:rPr lang="en-US" sz="2200" i="1" dirty="0"/>
              <a:t>c</a:t>
            </a:r>
            <a:r>
              <a:rPr lang="en-US" sz="2200" dirty="0"/>
              <a:t>).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969963" y="3459163"/>
            <a:ext cx="6303962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200"/>
              <a:t>where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969963" y="4535488"/>
            <a:ext cx="6303962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200" dirty="0"/>
              <a:t>Notation:  </a:t>
            </a:r>
          </a:p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200" dirty="0"/>
              <a:t>            </a:t>
            </a:r>
            <a:r>
              <a:rPr lang="en-US" sz="700" dirty="0"/>
              <a:t> </a:t>
            </a:r>
            <a:r>
              <a:rPr lang="en-US" sz="700" b="1" dirty="0"/>
              <a:t> </a:t>
            </a:r>
            <a:r>
              <a:rPr lang="en-US" sz="2200" b="1" dirty="0"/>
              <a:t>I</a:t>
            </a:r>
            <a:r>
              <a:rPr lang="en-US" sz="2200" baseline="-25000" dirty="0"/>
              <a:t>P</a:t>
            </a:r>
            <a:r>
              <a:rPr lang="en-US" sz="2200" dirty="0"/>
              <a:t> = </a:t>
            </a:r>
            <a:r>
              <a:rPr lang="en-US" sz="2200" b="1" dirty="0" smtClean="0"/>
              <a:t>I</a:t>
            </a:r>
            <a:r>
              <a:rPr lang="en-US" sz="2200" baseline="-25000" dirty="0" smtClean="0"/>
              <a:t>DS</a:t>
            </a:r>
            <a:r>
              <a:rPr lang="en-US" sz="2200" dirty="0" smtClean="0">
                <a:sym typeface="Symbol"/>
              </a:rPr>
              <a:t></a:t>
            </a:r>
            <a:r>
              <a:rPr lang="en-US" sz="2200" dirty="0" smtClean="0">
                <a:sym typeface="Symbol" pitchFamily="18" charset="2"/>
              </a:rPr>
              <a:t> </a:t>
            </a:r>
            <a:r>
              <a:rPr lang="en-US" sz="2200" i="1" dirty="0">
                <a:sym typeface="Symbol" pitchFamily="18" charset="2"/>
              </a:rPr>
              <a:t>s</a:t>
            </a:r>
          </a:p>
          <a:p>
            <a:pPr>
              <a:spcBef>
                <a:spcPct val="0"/>
              </a:spcBef>
              <a:spcAft>
                <a:spcPct val="25000"/>
              </a:spcAft>
            </a:pPr>
            <a:r>
              <a:rPr lang="en-US" sz="2200" b="1" dirty="0">
                <a:sym typeface="Symbol" pitchFamily="18" charset="2"/>
              </a:rPr>
              <a:t>I</a:t>
            </a:r>
            <a:r>
              <a:rPr lang="en-US" sz="2200" baseline="-25000" dirty="0">
                <a:sym typeface="Symbol" pitchFamily="18" charset="2"/>
              </a:rPr>
              <a:t>P</a:t>
            </a:r>
            <a:r>
              <a:rPr lang="en-US" sz="2200" dirty="0">
                <a:sym typeface="Symbol" pitchFamily="18" charset="2"/>
              </a:rPr>
              <a:t> is </a:t>
            </a:r>
            <a:r>
              <a:rPr lang="en-US" sz="2200" b="1" dirty="0">
                <a:sym typeface="Symbol" pitchFamily="18" charset="2"/>
              </a:rPr>
              <a:t>I</a:t>
            </a:r>
            <a:r>
              <a:rPr lang="en-US" sz="2200" baseline="-25000" dirty="0">
                <a:sym typeface="Symbol" pitchFamily="18" charset="2"/>
              </a:rPr>
              <a:t>DS</a:t>
            </a:r>
            <a:r>
              <a:rPr lang="en-US" sz="2200" dirty="0">
                <a:sym typeface="Symbol" pitchFamily="18" charset="2"/>
              </a:rPr>
              <a:t> upsampled by a factor of </a:t>
            </a:r>
            <a:r>
              <a:rPr lang="en-US" sz="2200" i="1" dirty="0">
                <a:sym typeface="Symbol" pitchFamily="18" charset="2"/>
              </a:rPr>
              <a:t>s.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5334000" y="4800600"/>
            <a:ext cx="2819400" cy="1077206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762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 wrap="squar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 dirty="0">
                <a:latin typeface="Comic Sans MS" pitchFamily="66" charset="0"/>
              </a:rPr>
              <a:t>r &amp; c are indices in the downsampled image.</a:t>
            </a:r>
          </a:p>
          <a:p>
            <a:pPr>
              <a:spcBef>
                <a:spcPct val="0"/>
              </a:spcBef>
            </a:pPr>
            <a:r>
              <a:rPr lang="el-GR" sz="1600" dirty="0">
                <a:latin typeface="Comic Sans MS"/>
                <a:sym typeface="Symbol"/>
              </a:rPr>
              <a:t>ρ</a:t>
            </a:r>
            <a:r>
              <a:rPr lang="en-US" sz="1600" dirty="0">
                <a:latin typeface="Comic Sans MS" pitchFamily="66" charset="0"/>
                <a:sym typeface="Symbol"/>
              </a:rPr>
              <a:t>=</a:t>
            </a:r>
            <a:r>
              <a:rPr lang="en-US" sz="1600" dirty="0" err="1">
                <a:latin typeface="Comic Sans MS" pitchFamily="66" charset="0"/>
              </a:rPr>
              <a:t>rs+i</a:t>
            </a:r>
            <a:r>
              <a:rPr lang="en-US" sz="1600" dirty="0">
                <a:latin typeface="Comic Sans MS" pitchFamily="66" charset="0"/>
              </a:rPr>
              <a:t> &amp; </a:t>
            </a:r>
            <a:r>
              <a:rPr lang="el-GR" sz="1600" dirty="0">
                <a:latin typeface="Comic Sans MS"/>
              </a:rPr>
              <a:t>χ</a:t>
            </a:r>
            <a:r>
              <a:rPr lang="en-US" sz="1600" dirty="0">
                <a:latin typeface="Comic Sans MS"/>
              </a:rPr>
              <a:t>=</a:t>
            </a:r>
            <a:r>
              <a:rPr lang="en-US" sz="1600" dirty="0" err="1">
                <a:latin typeface="Comic Sans MS" pitchFamily="66" charset="0"/>
              </a:rPr>
              <a:t>cs+j</a:t>
            </a:r>
            <a:r>
              <a:rPr lang="en-US" sz="1600" dirty="0">
                <a:latin typeface="Comic Sans MS" pitchFamily="66" charset="0"/>
              </a:rPr>
              <a:t> are indices in the upsampled image.</a:t>
            </a:r>
          </a:p>
        </p:txBody>
      </p:sp>
      <p:sp>
        <p:nvSpPr>
          <p:cNvPr id="13323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E0C04D9B-F11C-4D9A-BFB8-FDFFC74B52BA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4339" name="Picture 4" descr="pixelization_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929313" y="1023938"/>
            <a:ext cx="2314575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2200">
                <a:latin typeface="Comic Sans MS" pitchFamily="66" charset="0"/>
              </a:rPr>
              <a:t>8 of 8: 256x256</a:t>
            </a:r>
          </a:p>
        </p:txBody>
      </p:sp>
      <p:sp>
        <p:nvSpPr>
          <p:cNvPr id="14343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579120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scene in this picture?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BBBEDB4-834E-4D5A-9977-04F8907DC069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5363" name="Picture 4" descr="pixelization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018213" y="990600"/>
            <a:ext cx="2225675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7 of 8: 128x128</a:t>
            </a:r>
          </a:p>
        </p:txBody>
      </p:sp>
      <p:sp>
        <p:nvSpPr>
          <p:cNvPr id="15367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583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scene in this picture?  A room with a window?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1CBAB42-62FF-4827-B164-5999CFBE322E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6387" name="Picture 4" descr="pixelization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6269038" y="990600"/>
            <a:ext cx="197485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6 of 8: 64x64</a:t>
            </a:r>
          </a:p>
        </p:txBody>
      </p:sp>
      <p:sp>
        <p:nvSpPr>
          <p:cNvPr id="16391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583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scene in this picture?  Earth and sky?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822906B-30B5-4FB8-A19B-0CE7BC645DF1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7411" name="Picture 4" descr="pixelization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69038" y="990600"/>
            <a:ext cx="197485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5 of 8: 32x32</a:t>
            </a:r>
          </a:p>
        </p:txBody>
      </p:sp>
      <p:sp>
        <p:nvSpPr>
          <p:cNvPr id="17415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5838217"/>
            <a:ext cx="6705600" cy="3239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 smtClean="0"/>
              <a:t>What is the scene in this picture?  A sign pointing [</a:t>
            </a:r>
            <a:r>
              <a:rPr lang="en-US" sz="2000" dirty="0" smtClean="0">
                <a:sym typeface="Wingdings"/>
              </a:rPr>
              <a:t></a:t>
            </a:r>
            <a:r>
              <a:rPr lang="en-US" dirty="0" smtClean="0"/>
              <a:t>]at a bright spot?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23F58F7-27DB-4863-85F2-C916EE0B726C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8435" name="Picture 5" descr="pixelization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6357938" y="990600"/>
            <a:ext cx="188595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4 of 8: 16x16</a:t>
            </a:r>
          </a:p>
        </p:txBody>
      </p:sp>
      <p:sp>
        <p:nvSpPr>
          <p:cNvPr id="18439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scene in this picture?  A bucolic landscape with a barn?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9618D62-F097-4610-B935-4C270DBD2F8E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9460" name="Picture 4" descr="pixelization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6608763" y="990600"/>
            <a:ext cx="1635125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3 of 8: 8x8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bucolic landscape with a barn?  Yes and a fine autumn day, too.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E735CF7C-71C0-4CDC-B80D-196A1CC1FBB1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0484" name="Picture 4" descr="pixelization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6608763" y="990600"/>
            <a:ext cx="1635125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2 of 8: 4x4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Pixels are still visible at 4×4.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67050"/>
            <a:ext cx="7772400" cy="723900"/>
          </a:xfrm>
        </p:spPr>
        <p:txBody>
          <a:bodyPr/>
          <a:lstStyle/>
          <a:p>
            <a:pPr algn="ctr"/>
            <a:r>
              <a:rPr lang="en-US" dirty="0" smtClean="0"/>
              <a:t>Pixelization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0BD571-6E5A-4D03-B32D-155DB3ACEE7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5D77A442-E54C-4828-904D-989E93CFBD25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1508" name="Picture 4" descr="pixelization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6653213" y="990600"/>
            <a:ext cx="1590675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1 of 8: 2x2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Pixels are pretty much invisible at 2×2. But the resolution is wanting.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DF8E525-E933-48E1-984D-06C456EAA692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7772400" cy="723900"/>
          </a:xfrm>
        </p:spPr>
        <p:txBody>
          <a:bodyPr/>
          <a:lstStyle/>
          <a:p>
            <a:r>
              <a:rPr lang="en-US" dirty="0" smtClean="0"/>
              <a:t>Pixelization</a:t>
            </a:r>
          </a:p>
        </p:txBody>
      </p:sp>
      <p:pic>
        <p:nvPicPr>
          <p:cNvPr id="22533" name="Picture 3" descr="pixelization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6305550" y="990600"/>
            <a:ext cx="1938338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original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back and forth between this slide and the previous one to see.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BCB7FAB-3F14-47D9-B4CE-7131A8F96966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3556" name="Picture 4" descr="pixelization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072206" y="990600"/>
            <a:ext cx="212725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Cross-fade 1/5</a:t>
            </a:r>
          </a:p>
        </p:txBody>
      </p:sp>
      <p:sp>
        <p:nvSpPr>
          <p:cNvPr id="23558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  <a:noFill/>
        </p:spPr>
        <p:txBody>
          <a:bodyPr lIns="92053" tIns="46028" rIns="92053" bIns="46028"/>
          <a:lstStyle/>
          <a:p>
            <a:r>
              <a:rPr lang="en-US" sz="3200" dirty="0" smtClean="0"/>
              <a:t>Pixelization by Factor 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5-step cross-fade between the original and …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F87A382-3B80-4771-96CB-F92D0BFD4B83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4580" name="Picture 4" descr="pixelization_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072188" y="990600"/>
            <a:ext cx="217170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Cross-fade 2/5</a:t>
            </a:r>
          </a:p>
        </p:txBody>
      </p:sp>
      <p:sp>
        <p:nvSpPr>
          <p:cNvPr id="24582" name="Rectangle 9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  <a:noFill/>
        </p:spPr>
        <p:txBody>
          <a:bodyPr lIns="92053" tIns="46028" rIns="92053" bIns="46028"/>
          <a:lstStyle/>
          <a:p>
            <a:r>
              <a:rPr lang="en-US" sz="3200" dirty="0" smtClean="0"/>
              <a:t>Pixelization by Factor 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a 32×32 pixelization shows…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24B0DBC-3118-4A83-A8D9-6C6A54C2C422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5604" name="Picture 4" descr="pixelization_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072188" y="990600"/>
            <a:ext cx="217170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Cross-fade 3/5</a:t>
            </a:r>
          </a:p>
        </p:txBody>
      </p:sp>
      <p:sp>
        <p:nvSpPr>
          <p:cNvPr id="25606" name="Rectangle 9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  <a:noFill/>
        </p:spPr>
        <p:txBody>
          <a:bodyPr lIns="92053" tIns="46028" rIns="92053" bIns="46028"/>
          <a:lstStyle/>
          <a:p>
            <a:r>
              <a:rPr lang="en-US" sz="3200" dirty="0" smtClean="0"/>
              <a:t>Pixelization by Factor 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the averaging of  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3538785-735D-464A-924D-3EDF05133C0B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6628" name="Picture 4" descr="pixelization_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6072188" y="990600"/>
            <a:ext cx="217170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Cross-fade 4/5</a:t>
            </a:r>
          </a:p>
        </p:txBody>
      </p:sp>
      <p:sp>
        <p:nvSpPr>
          <p:cNvPr id="26630" name="Rectangle 9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  <a:noFill/>
        </p:spPr>
        <p:txBody>
          <a:bodyPr lIns="92053" tIns="46028" rIns="92053" bIns="46028"/>
          <a:lstStyle/>
          <a:p>
            <a:r>
              <a:rPr lang="en-US" sz="3200" dirty="0" smtClean="0"/>
              <a:t>Pixelization by Factor 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the underlying pixels.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A1AD120-906A-4A88-B5BB-57919E13CC1F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27652" name="Picture 2" descr="pixelization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76400"/>
            <a:ext cx="63500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6072188" y="990600"/>
            <a:ext cx="2171700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Cross-fade 5/5</a:t>
            </a:r>
          </a:p>
        </p:txBody>
      </p:sp>
      <p:sp>
        <p:nvSpPr>
          <p:cNvPr id="27654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  <a:noFill/>
        </p:spPr>
        <p:txBody>
          <a:bodyPr lIns="92053" tIns="46028" rIns="92053" bIns="46028"/>
          <a:lstStyle/>
          <a:p>
            <a:r>
              <a:rPr lang="en-US" sz="3200" dirty="0" smtClean="0"/>
              <a:t>Pixelization by Factor 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Completed crossfade to a 32×32 pixelization.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2A7330-D7E5-4785-B145-EB0607FAE19B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</p:spPr>
        <p:txBody>
          <a:bodyPr/>
          <a:lstStyle/>
          <a:p>
            <a:r>
              <a:rPr lang="en-US" sz="3200" dirty="0" smtClean="0"/>
              <a:t>Pixelization by Factor 32</a:t>
            </a:r>
          </a:p>
        </p:txBody>
      </p:sp>
      <p:pic>
        <p:nvPicPr>
          <p:cNvPr id="28677" name="Picture 3" descr="pixelization_0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2" y="1676400"/>
            <a:ext cx="6345936" cy="40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6299200" y="990600"/>
            <a:ext cx="1938338" cy="500062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original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back and forth between this slide and the previous one to see.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1675035"/>
            <a:ext cx="6345936" cy="4087368"/>
          </a:xfrm>
          <a:prstGeom prst="rect">
            <a:avLst/>
          </a:prstGeom>
        </p:spPr>
      </p:pic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2A7330-D7E5-4785-B145-EB0607FAE19B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</p:spPr>
        <p:txBody>
          <a:bodyPr/>
          <a:lstStyle/>
          <a:p>
            <a:r>
              <a:rPr lang="en-US" sz="3200" dirty="0" smtClean="0"/>
              <a:t>Other kinds of pixelization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5995281" y="990600"/>
            <a:ext cx="2546179" cy="50427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 err="1"/>
              <a:t>photoshop</a:t>
            </a:r>
            <a:r>
              <a:rPr lang="en-US" dirty="0"/>
              <a:t> “facet”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1675035"/>
            <a:ext cx="6345936" cy="4087368"/>
          </a:xfrm>
          <a:prstGeom prst="rect">
            <a:avLst/>
          </a:prstGeom>
        </p:spPr>
      </p:pic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2A7330-D7E5-4785-B145-EB0607FAE19B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</p:spPr>
        <p:txBody>
          <a:bodyPr/>
          <a:lstStyle/>
          <a:p>
            <a:r>
              <a:rPr lang="en-US" sz="3200" dirty="0" smtClean="0"/>
              <a:t>Other kinds of pixelization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410200" y="990600"/>
            <a:ext cx="3509584" cy="50427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 err="1"/>
              <a:t>photoshop</a:t>
            </a:r>
            <a:r>
              <a:rPr lang="en-US" dirty="0"/>
              <a:t> “stained glass”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1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6EAAE93-BD88-430C-90C1-54976CA22B50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874713"/>
            <a:ext cx="7772400" cy="723900"/>
          </a:xfrm>
        </p:spPr>
        <p:txBody>
          <a:bodyPr/>
          <a:lstStyle/>
          <a:p>
            <a:r>
              <a:rPr lang="en-US" sz="2900" smtClean="0"/>
              <a:t>Pixelization …</a:t>
            </a:r>
          </a:p>
        </p:txBody>
      </p:sp>
      <p:pic>
        <p:nvPicPr>
          <p:cNvPr id="4100" name="Picture 4" descr="Pixelization Exampl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546225"/>
            <a:ext cx="5543550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817563" y="5580063"/>
            <a:ext cx="791051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/>
          <a:p>
            <a:pPr>
              <a:spcBef>
                <a:spcPct val="0"/>
              </a:spcBef>
            </a:pPr>
            <a:r>
              <a:rPr lang="en-US" sz="2900"/>
              <a:t>… is a special effect often used to hide identities …</a:t>
            </a:r>
          </a:p>
        </p:txBody>
      </p:sp>
      <p:sp>
        <p:nvSpPr>
          <p:cNvPr id="410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1673352"/>
            <a:ext cx="6345936" cy="4087368"/>
          </a:xfrm>
          <a:prstGeom prst="rect">
            <a:avLst/>
          </a:prstGeom>
        </p:spPr>
      </p:pic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2A7330-D7E5-4785-B145-EB0607FAE19B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</p:spPr>
        <p:txBody>
          <a:bodyPr/>
          <a:lstStyle/>
          <a:p>
            <a:r>
              <a:rPr lang="en-US" sz="3200" dirty="0" smtClean="0"/>
              <a:t>Other kinds of pixelization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572906" y="990600"/>
            <a:ext cx="3184174" cy="50427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 err="1"/>
              <a:t>photoshop</a:t>
            </a:r>
            <a:r>
              <a:rPr lang="en-US" dirty="0"/>
              <a:t> “patchwork”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1673352"/>
            <a:ext cx="6345936" cy="4087368"/>
          </a:xfrm>
          <a:prstGeom prst="rect">
            <a:avLst/>
          </a:prstGeom>
        </p:spPr>
      </p:pic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2A7330-D7E5-4785-B145-EB0607FAE19B}" type="slidenum">
              <a:rPr lang="en-US" smtClean="0">
                <a:solidFill>
                  <a:schemeClr val="tx1"/>
                </a:solidFill>
              </a:rPr>
              <a:pPr/>
              <a:t>31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</p:spPr>
        <p:txBody>
          <a:bodyPr/>
          <a:lstStyle/>
          <a:p>
            <a:r>
              <a:rPr lang="en-US" sz="3200" dirty="0" smtClean="0"/>
              <a:t>Other kinds of pixelization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573709" y="990600"/>
            <a:ext cx="3182570" cy="50427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 err="1"/>
              <a:t>photoshop</a:t>
            </a:r>
            <a:r>
              <a:rPr lang="en-US" dirty="0"/>
              <a:t> “</a:t>
            </a:r>
            <a:r>
              <a:rPr lang="en-US" dirty="0" err="1"/>
              <a:t>pointilized</a:t>
            </a:r>
            <a:r>
              <a:rPr lang="en-US" dirty="0"/>
              <a:t>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1675035"/>
            <a:ext cx="6345936" cy="4087368"/>
          </a:xfrm>
          <a:prstGeom prst="rect">
            <a:avLst/>
          </a:prstGeom>
        </p:spPr>
      </p:pic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A2A7330-D7E5-4785-B145-EB0607FAE19B}" type="slidenum">
              <a:rPr lang="en-US" smtClean="0">
                <a:solidFill>
                  <a:schemeClr val="tx1"/>
                </a:solidFill>
              </a:rPr>
              <a:pPr/>
              <a:t>32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14400"/>
            <a:ext cx="5119688" cy="723900"/>
          </a:xfrm>
        </p:spPr>
        <p:txBody>
          <a:bodyPr/>
          <a:lstStyle/>
          <a:p>
            <a:r>
              <a:rPr lang="en-US" sz="3200" dirty="0" smtClean="0"/>
              <a:t>Other kinds of pixelization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672295" y="990600"/>
            <a:ext cx="2985401" cy="50427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ctr" rotWithShape="0">
              <a:schemeClr val="tx1">
                <a:alpha val="40000"/>
              </a:schemeClr>
            </a:outerShdw>
          </a:effectLst>
          <a:extLst/>
        </p:spPr>
        <p:txBody>
          <a:bodyPr wrap="none" lIns="82058" tIns="82058" rIns="82058" bIns="82058">
            <a:spAutoFit/>
          </a:bodyPr>
          <a:lstStyle>
            <a:defPPr>
              <a:defRPr lang="en-US"/>
            </a:defPPr>
            <a:lvl1pPr algn="r" defTabSz="820738">
              <a:spcBef>
                <a:spcPct val="0"/>
              </a:spcBef>
              <a:defRPr sz="22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 err="1"/>
              <a:t>photoshop</a:t>
            </a:r>
            <a:r>
              <a:rPr lang="en-US" dirty="0"/>
              <a:t> “</a:t>
            </a:r>
            <a:r>
              <a:rPr lang="en-US" dirty="0" err="1"/>
              <a:t>mezotint</a:t>
            </a:r>
            <a:r>
              <a:rPr lang="en-US" dirty="0"/>
              <a:t>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67050"/>
            <a:ext cx="7772400" cy="723900"/>
          </a:xfrm>
        </p:spPr>
        <p:txBody>
          <a:bodyPr/>
          <a:lstStyle/>
          <a:p>
            <a:pPr algn="ctr"/>
            <a:r>
              <a:rPr lang="en-US" dirty="0" smtClean="0"/>
              <a:t>Quantization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0BD571-6E5A-4D03-B32D-155DB3ACEE7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1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0863F8A0-8310-4A09-9608-1E9E8E7F3A98}" type="slidenum">
              <a:rPr lang="en-US" smtClean="0">
                <a:solidFill>
                  <a:schemeClr val="tx1"/>
                </a:solidFill>
              </a:rPr>
              <a:pPr/>
              <a:t>34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895600" cy="723900"/>
          </a:xfrm>
        </p:spPr>
        <p:txBody>
          <a:bodyPr/>
          <a:lstStyle/>
          <a:p>
            <a:r>
              <a:rPr lang="en-US" smtClean="0"/>
              <a:t>Quantization</a:t>
            </a:r>
          </a:p>
        </p:txBody>
      </p:sp>
      <p:pic>
        <p:nvPicPr>
          <p:cNvPr id="29701" name="Picture 3" descr="quant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5588"/>
            <a:ext cx="4570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 descr="reli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2047875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5" descr="relief_quantiz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64025"/>
            <a:ext cx="204787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6"/>
          <p:cNvSpPr txBox="1">
            <a:spLocks noChangeArrowheads="1"/>
          </p:cNvSpPr>
          <p:nvPr/>
        </p:nvSpPr>
        <p:spPr bwMode="auto">
          <a:xfrm rot="5400000">
            <a:off x="2029619" y="2861469"/>
            <a:ext cx="1822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>
                <a:latin typeface="Arial" charset="0"/>
              </a:rPr>
              <a:t>16 million colors</a:t>
            </a:r>
          </a:p>
        </p:txBody>
      </p:sp>
      <p:sp>
        <p:nvSpPr>
          <p:cNvPr id="29705" name="Text Box 7"/>
          <p:cNvSpPr txBox="1">
            <a:spLocks noChangeArrowheads="1"/>
          </p:cNvSpPr>
          <p:nvPr/>
        </p:nvSpPr>
        <p:spPr bwMode="auto">
          <a:xfrm rot="-5400000">
            <a:off x="846932" y="4944268"/>
            <a:ext cx="1111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>
                <a:latin typeface="Arial" charset="0"/>
              </a:rPr>
              <a:t>16 colors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B5EC279-91F3-442D-A8B3-65D9DA21C00F}" type="slidenum">
              <a:rPr lang="en-US" smtClean="0">
                <a:solidFill>
                  <a:schemeClr val="tx1"/>
                </a:solidFill>
              </a:rPr>
              <a:pPr/>
              <a:t>35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2895600" cy="723900"/>
          </a:xfrm>
        </p:spPr>
        <p:txBody>
          <a:bodyPr/>
          <a:lstStyle/>
          <a:p>
            <a:r>
              <a:rPr lang="en-US" smtClean="0"/>
              <a:t>Quantization</a:t>
            </a:r>
          </a:p>
        </p:txBody>
      </p:sp>
      <p:grpSp>
        <p:nvGrpSpPr>
          <p:cNvPr id="30725" name="Group 3"/>
          <p:cNvGrpSpPr>
            <a:grpSpLocks/>
          </p:cNvGrpSpPr>
          <p:nvPr/>
        </p:nvGrpSpPr>
        <p:grpSpPr bwMode="auto">
          <a:xfrm>
            <a:off x="457200" y="2154238"/>
            <a:ext cx="1828800" cy="3636962"/>
            <a:chOff x="288" y="1357"/>
            <a:chExt cx="1152" cy="2291"/>
          </a:xfrm>
        </p:grpSpPr>
        <p:pic>
          <p:nvPicPr>
            <p:cNvPr id="30744" name="Picture 4" descr="relief_L_25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357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5" name="Picture 5" descr="relief_L_0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618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6" name="Group 6"/>
          <p:cNvGrpSpPr>
            <a:grpSpLocks/>
          </p:cNvGrpSpPr>
          <p:nvPr/>
        </p:nvGrpSpPr>
        <p:grpSpPr bwMode="auto">
          <a:xfrm>
            <a:off x="2540000" y="2154238"/>
            <a:ext cx="1828800" cy="3636962"/>
            <a:chOff x="1544" y="1357"/>
            <a:chExt cx="1152" cy="2291"/>
          </a:xfrm>
        </p:grpSpPr>
        <p:pic>
          <p:nvPicPr>
            <p:cNvPr id="30742" name="Picture 7" descr="relief_L_1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" y="1357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3" name="Picture 8" descr="relief_L_0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" y="2618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7" name="Group 9"/>
          <p:cNvGrpSpPr>
            <a:grpSpLocks/>
          </p:cNvGrpSpPr>
          <p:nvPr/>
        </p:nvGrpSpPr>
        <p:grpSpPr bwMode="auto">
          <a:xfrm>
            <a:off x="4622800" y="2154238"/>
            <a:ext cx="1828800" cy="3636962"/>
            <a:chOff x="2800" y="1357"/>
            <a:chExt cx="1152" cy="2291"/>
          </a:xfrm>
        </p:grpSpPr>
        <p:pic>
          <p:nvPicPr>
            <p:cNvPr id="30740" name="Picture 10" descr="relief_L_06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1357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1" name="Picture 11" descr="relief_L_00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2618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8" name="Group 12"/>
          <p:cNvGrpSpPr>
            <a:grpSpLocks/>
          </p:cNvGrpSpPr>
          <p:nvPr/>
        </p:nvGrpSpPr>
        <p:grpSpPr bwMode="auto">
          <a:xfrm>
            <a:off x="6705600" y="2154238"/>
            <a:ext cx="1828800" cy="3636962"/>
            <a:chOff x="4224" y="1357"/>
            <a:chExt cx="1152" cy="2291"/>
          </a:xfrm>
        </p:grpSpPr>
        <p:pic>
          <p:nvPicPr>
            <p:cNvPr id="30738" name="Picture 13" descr="relief_L_03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357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9" name="Picture 14" descr="relief_L_0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618"/>
              <a:ext cx="115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29" name="Text Box 15"/>
          <p:cNvSpPr txBox="1">
            <a:spLocks noChangeArrowheads="1"/>
          </p:cNvSpPr>
          <p:nvPr/>
        </p:nvSpPr>
        <p:spPr bwMode="auto">
          <a:xfrm>
            <a:off x="614363" y="3733800"/>
            <a:ext cx="1514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8 bits 256 levels</a:t>
            </a:r>
          </a:p>
        </p:txBody>
      </p:sp>
      <p:sp>
        <p:nvSpPr>
          <p:cNvPr id="30730" name="Text Box 16"/>
          <p:cNvSpPr txBox="1">
            <a:spLocks noChangeArrowheads="1"/>
          </p:cNvSpPr>
          <p:nvPr/>
        </p:nvSpPr>
        <p:spPr bwMode="auto">
          <a:xfrm>
            <a:off x="2697163" y="3733800"/>
            <a:ext cx="1514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7 bits 128 levels</a:t>
            </a:r>
          </a:p>
        </p:txBody>
      </p:sp>
      <p:sp>
        <p:nvSpPr>
          <p:cNvPr id="30731" name="Text Box 17"/>
          <p:cNvSpPr txBox="1">
            <a:spLocks noChangeArrowheads="1"/>
          </p:cNvSpPr>
          <p:nvPr/>
        </p:nvSpPr>
        <p:spPr bwMode="auto">
          <a:xfrm>
            <a:off x="4830763" y="3733800"/>
            <a:ext cx="1412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6 bits 64 levels</a:t>
            </a:r>
          </a:p>
        </p:txBody>
      </p:sp>
      <p:sp>
        <p:nvSpPr>
          <p:cNvPr id="30732" name="Text Box 18"/>
          <p:cNvSpPr txBox="1">
            <a:spLocks noChangeArrowheads="1"/>
          </p:cNvSpPr>
          <p:nvPr/>
        </p:nvSpPr>
        <p:spPr bwMode="auto">
          <a:xfrm>
            <a:off x="6913563" y="3733800"/>
            <a:ext cx="1412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5 bits 32 levels</a:t>
            </a:r>
          </a:p>
        </p:txBody>
      </p:sp>
      <p:sp>
        <p:nvSpPr>
          <p:cNvPr id="30733" name="Text Box 19"/>
          <p:cNvSpPr txBox="1">
            <a:spLocks noChangeArrowheads="1"/>
          </p:cNvSpPr>
          <p:nvPr/>
        </p:nvSpPr>
        <p:spPr bwMode="auto">
          <a:xfrm>
            <a:off x="665163" y="5759450"/>
            <a:ext cx="1412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4 bits 16 levels</a:t>
            </a:r>
          </a:p>
        </p:txBody>
      </p:sp>
      <p:sp>
        <p:nvSpPr>
          <p:cNvPr id="30734" name="Text Box 20"/>
          <p:cNvSpPr txBox="1">
            <a:spLocks noChangeArrowheads="1"/>
          </p:cNvSpPr>
          <p:nvPr/>
        </p:nvSpPr>
        <p:spPr bwMode="auto">
          <a:xfrm>
            <a:off x="2773363" y="5759450"/>
            <a:ext cx="1362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3 bits  8 levels</a:t>
            </a:r>
          </a:p>
        </p:txBody>
      </p:sp>
      <p:sp>
        <p:nvSpPr>
          <p:cNvPr id="30735" name="Text Box 21"/>
          <p:cNvSpPr txBox="1">
            <a:spLocks noChangeArrowheads="1"/>
          </p:cNvSpPr>
          <p:nvPr/>
        </p:nvSpPr>
        <p:spPr bwMode="auto">
          <a:xfrm>
            <a:off x="4881563" y="5759450"/>
            <a:ext cx="1311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2 bits 4 levels</a:t>
            </a:r>
          </a:p>
        </p:txBody>
      </p:sp>
      <p:sp>
        <p:nvSpPr>
          <p:cNvPr id="30736" name="Text Box 22"/>
          <p:cNvSpPr txBox="1">
            <a:spLocks noChangeArrowheads="1"/>
          </p:cNvSpPr>
          <p:nvPr/>
        </p:nvSpPr>
        <p:spPr bwMode="auto">
          <a:xfrm>
            <a:off x="7004050" y="5759450"/>
            <a:ext cx="1231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/>
              <a:t>1 bit 2 levels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6646B0D-6BBE-4663-846D-A3F9ACD9A04F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Intensity Quantization</a:t>
            </a:r>
          </a:p>
        </p:txBody>
      </p:sp>
      <p:pic>
        <p:nvPicPr>
          <p:cNvPr id="31749" name="Picture 3" descr="QuantGr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01838"/>
            <a:ext cx="7999413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8096A1BD-74A7-463D-91BC-21DEFFD7FB45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Intensity Quantization</a:t>
            </a:r>
          </a:p>
        </p:txBody>
      </p:sp>
      <p:pic>
        <p:nvPicPr>
          <p:cNvPr id="32773" name="Picture 3" descr="QuantGr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01838"/>
            <a:ext cx="7999413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6618288" y="4784725"/>
            <a:ext cx="782637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7593013" y="4010025"/>
            <a:ext cx="781050" cy="156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6618288" y="4008438"/>
            <a:ext cx="782637" cy="790575"/>
          </a:xfrm>
          <a:prstGeom prst="rect">
            <a:avLst/>
          </a:prstGeom>
          <a:solidFill>
            <a:srgbClr val="AAAA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Rectangle 7"/>
          <p:cNvSpPr>
            <a:spLocks noChangeArrowheads="1"/>
          </p:cNvSpPr>
          <p:nvPr/>
        </p:nvSpPr>
        <p:spPr bwMode="auto">
          <a:xfrm>
            <a:off x="6619875" y="3227388"/>
            <a:ext cx="782638" cy="790575"/>
          </a:xfrm>
          <a:prstGeom prst="rect">
            <a:avLst/>
          </a:prstGeom>
          <a:solidFill>
            <a:srgbClr val="5555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Text Box 8"/>
          <p:cNvSpPr txBox="1">
            <a:spLocks noChangeArrowheads="1"/>
          </p:cNvSpPr>
          <p:nvPr/>
        </p:nvSpPr>
        <p:spPr bwMode="auto">
          <a:xfrm>
            <a:off x="4267200" y="2343150"/>
            <a:ext cx="2057400" cy="1314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 dirty="0">
                <a:latin typeface="Comic Sans MS" pitchFamily="66" charset="0"/>
              </a:rPr>
              <a:t>Usually with 2-bit quantization, the output intensities are mapped to {0,85,170,255},</a:t>
            </a:r>
          </a:p>
        </p:txBody>
      </p:sp>
      <p:sp>
        <p:nvSpPr>
          <p:cNvPr id="32779" name="Text Box 9"/>
          <p:cNvSpPr txBox="1">
            <a:spLocks noChangeArrowheads="1"/>
          </p:cNvSpPr>
          <p:nvPr/>
        </p:nvSpPr>
        <p:spPr bwMode="auto">
          <a:xfrm>
            <a:off x="4267200" y="4095750"/>
            <a:ext cx="2057400" cy="1314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>
                <a:latin typeface="Comic Sans MS" pitchFamily="66" charset="0"/>
              </a:rPr>
              <a:t>and with with 1-bit quantization, the output intensities are taken to be {0,255}.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74D3B054-31B3-45B3-B3B5-CD61BC7F98F8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7772400" cy="723900"/>
          </a:xfrm>
        </p:spPr>
        <p:txBody>
          <a:bodyPr/>
          <a:lstStyle/>
          <a:p>
            <a:r>
              <a:rPr lang="en-US" smtClean="0"/>
              <a:t>Enhancement of an 8-bit image</a:t>
            </a:r>
          </a:p>
        </p:txBody>
      </p:sp>
      <p:pic>
        <p:nvPicPr>
          <p:cNvPr id="33797" name="Picture 3" descr="Tamara_Kim_ISAC_G08bit_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5334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4" descr="Tamara_Kim_ISAC_G08bit_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26670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5" descr="Tamara_Kim_ISAC_G08bit_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48006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6" descr="Tamara_Kim_ISAC_G16bit_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69342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7"/>
          <p:cNvSpPr txBox="1">
            <a:spLocks noChangeArrowheads="1"/>
          </p:cNvSpPr>
          <p:nvPr/>
        </p:nvSpPr>
        <p:spPr bwMode="auto">
          <a:xfrm>
            <a:off x="855663" y="5715000"/>
            <a:ext cx="13208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a. original</a:t>
            </a:r>
          </a:p>
        </p:txBody>
      </p:sp>
      <p:sp>
        <p:nvSpPr>
          <p:cNvPr id="33802" name="Text Box 8"/>
          <p:cNvSpPr txBox="1">
            <a:spLocks noChangeArrowheads="1"/>
          </p:cNvSpPr>
          <p:nvPr/>
        </p:nvSpPr>
        <p:spPr bwMode="auto">
          <a:xfrm>
            <a:off x="2697163" y="5715000"/>
            <a:ext cx="19812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b. </a:t>
            </a:r>
            <a:r>
              <a:rPr lang="en-US">
                <a:solidFill>
                  <a:schemeClr val="tx1"/>
                </a:solidFill>
                <a:latin typeface="Comic Sans MS" pitchFamily="66" charset="0"/>
              </a:rPr>
              <a:t>contrast</a:t>
            </a: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mic Sans MS" pitchFamily="66" charset="0"/>
              </a:rPr>
              <a:t>enh</a:t>
            </a: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33803" name="Text Box 9"/>
          <p:cNvSpPr txBox="1">
            <a:spLocks noChangeArrowheads="1"/>
          </p:cNvSpPr>
          <p:nvPr/>
        </p:nvSpPr>
        <p:spPr bwMode="auto">
          <a:xfrm>
            <a:off x="4800600" y="5715000"/>
            <a:ext cx="20574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b. dark enhanced</a:t>
            </a:r>
          </a:p>
        </p:txBody>
      </p:sp>
      <p:sp>
        <p:nvSpPr>
          <p:cNvPr id="33804" name="Text Box 10"/>
          <p:cNvSpPr txBox="1">
            <a:spLocks noChangeArrowheads="1"/>
          </p:cNvSpPr>
          <p:nvPr/>
        </p:nvSpPr>
        <p:spPr bwMode="auto">
          <a:xfrm>
            <a:off x="6964363" y="5715000"/>
            <a:ext cx="19812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b. bright </a:t>
            </a:r>
            <a:r>
              <a:rPr lang="en-US" dirty="0" err="1"/>
              <a:t>enh</a:t>
            </a:r>
            <a:r>
              <a:rPr lang="en-US" dirty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316713F-8F56-415E-B8CF-5D9551659281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34820" name="Picture 2" descr="Tamara_Kim_ISAC_G16bit_8bit_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69342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 descr="Tamara_Kim_ISAC_G16bit_8bit_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48006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 descr="Tamara_Kim_ISAC_G16bit_8bit_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26670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5" descr="Tamara_Kim_ISAC_G08bit_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3"/>
          <a:stretch>
            <a:fillRect/>
          </a:stretch>
        </p:blipFill>
        <p:spPr bwMode="auto">
          <a:xfrm>
            <a:off x="533400" y="1981200"/>
            <a:ext cx="2041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7772400" cy="723900"/>
          </a:xfrm>
          <a:noFill/>
        </p:spPr>
        <p:txBody>
          <a:bodyPr lIns="92064" tIns="46033" rIns="92064" bIns="46033"/>
          <a:lstStyle/>
          <a:p>
            <a:r>
              <a:rPr lang="en-US" smtClean="0"/>
              <a:t>Enhancement of a 16-bit image</a:t>
            </a:r>
          </a:p>
        </p:txBody>
      </p:sp>
      <p:sp>
        <p:nvSpPr>
          <p:cNvPr id="34825" name="Text Box 7"/>
          <p:cNvSpPr txBox="1">
            <a:spLocks noChangeArrowheads="1"/>
          </p:cNvSpPr>
          <p:nvPr/>
        </p:nvSpPr>
        <p:spPr bwMode="auto">
          <a:xfrm>
            <a:off x="855663" y="5715000"/>
            <a:ext cx="13208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a. original</a:t>
            </a:r>
          </a:p>
        </p:txBody>
      </p:sp>
      <p:sp>
        <p:nvSpPr>
          <p:cNvPr id="34826" name="Text Box 8"/>
          <p:cNvSpPr txBox="1">
            <a:spLocks noChangeArrowheads="1"/>
          </p:cNvSpPr>
          <p:nvPr/>
        </p:nvSpPr>
        <p:spPr bwMode="auto">
          <a:xfrm>
            <a:off x="2697163" y="5715000"/>
            <a:ext cx="19812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/>
              <a:t>b. contrast enh.</a:t>
            </a:r>
          </a:p>
        </p:txBody>
      </p:sp>
      <p:sp>
        <p:nvSpPr>
          <p:cNvPr id="34827" name="Text Box 9"/>
          <p:cNvSpPr txBox="1">
            <a:spLocks noChangeArrowheads="1"/>
          </p:cNvSpPr>
          <p:nvPr/>
        </p:nvSpPr>
        <p:spPr bwMode="auto">
          <a:xfrm>
            <a:off x="4800600" y="5715000"/>
            <a:ext cx="20574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/>
              <a:t>b. dark enhanced</a:t>
            </a:r>
          </a:p>
        </p:txBody>
      </p:sp>
      <p:sp>
        <p:nvSpPr>
          <p:cNvPr id="34828" name="Text Box 10"/>
          <p:cNvSpPr txBox="1">
            <a:spLocks noChangeArrowheads="1"/>
          </p:cNvSpPr>
          <p:nvPr/>
        </p:nvSpPr>
        <p:spPr bwMode="auto">
          <a:xfrm>
            <a:off x="6964363" y="5715000"/>
            <a:ext cx="1981200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/>
              <a:t>b. bright enh.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B30EB68-C0EC-4C96-A914-B7D1F91B3E8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5123" name="Picture 5" descr="Pixelization Exampl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546225"/>
            <a:ext cx="5543550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874713"/>
            <a:ext cx="7772400" cy="723900"/>
          </a:xfrm>
        </p:spPr>
        <p:txBody>
          <a:bodyPr/>
          <a:lstStyle/>
          <a:p>
            <a:r>
              <a:rPr lang="en-US" sz="2900" smtClean="0"/>
              <a:t>Pixelization</a:t>
            </a: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4087813" y="5580063"/>
            <a:ext cx="4572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53" tIns="46028" rIns="92053" bIns="46028" anchor="ctr"/>
          <a:lstStyle/>
          <a:p>
            <a:pPr>
              <a:spcBef>
                <a:spcPct val="0"/>
              </a:spcBef>
            </a:pPr>
            <a:r>
              <a:rPr lang="en-US" sz="2900"/>
              <a:t>… or to “clean up” an image.</a:t>
            </a:r>
          </a:p>
        </p:txBody>
      </p:sp>
      <p:sp>
        <p:nvSpPr>
          <p:cNvPr id="5127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BC24CB2-8A36-46F3-9DBA-359983A82FBB}" type="slidenum">
              <a:rPr lang="en-US" smtClean="0">
                <a:solidFill>
                  <a:schemeClr val="tx1"/>
                </a:solidFill>
              </a:rPr>
              <a:pPr/>
              <a:t>40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r>
              <a:rPr lang="en-US" sz="3600" smtClean="0"/>
              <a:t>Effect of Quantization on Equalization</a:t>
            </a:r>
          </a:p>
        </p:txBody>
      </p:sp>
      <p:pic>
        <p:nvPicPr>
          <p:cNvPr id="35845" name="Picture 3" descr="EQ16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7494"/>
          <a:stretch>
            <a:fillRect/>
          </a:stretch>
        </p:blipFill>
        <p:spPr bwMode="auto">
          <a:xfrm>
            <a:off x="4538663" y="2133600"/>
            <a:ext cx="424021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 descr="EQ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7494"/>
          <a:stretch>
            <a:fillRect/>
          </a:stretch>
        </p:blipFill>
        <p:spPr bwMode="auto">
          <a:xfrm>
            <a:off x="274638" y="2133600"/>
            <a:ext cx="424021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3502025" y="5035550"/>
            <a:ext cx="8413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a. original</a:t>
            </a: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3109913" y="4289425"/>
            <a:ext cx="1233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b. contrast enh.</a:t>
            </a:r>
          </a:p>
        </p:txBody>
      </p:sp>
      <p:sp>
        <p:nvSpPr>
          <p:cNvPr id="35849" name="Text Box 7"/>
          <p:cNvSpPr txBox="1">
            <a:spLocks noChangeArrowheads="1"/>
          </p:cNvSpPr>
          <p:nvPr/>
        </p:nvSpPr>
        <p:spPr bwMode="auto">
          <a:xfrm>
            <a:off x="3363913" y="3543300"/>
            <a:ext cx="979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c. dark enh.</a:t>
            </a:r>
          </a:p>
        </p:txBody>
      </p:sp>
      <p:sp>
        <p:nvSpPr>
          <p:cNvPr id="35850" name="Text Box 8"/>
          <p:cNvSpPr txBox="1">
            <a:spLocks noChangeArrowheads="1"/>
          </p:cNvSpPr>
          <p:nvPr/>
        </p:nvSpPr>
        <p:spPr bwMode="auto">
          <a:xfrm>
            <a:off x="3271838" y="2809875"/>
            <a:ext cx="10715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d. bright enh.</a:t>
            </a:r>
          </a:p>
        </p:txBody>
      </p:sp>
      <p:sp>
        <p:nvSpPr>
          <p:cNvPr id="35851" name="Text Box 9"/>
          <p:cNvSpPr txBox="1">
            <a:spLocks noChangeArrowheads="1"/>
          </p:cNvSpPr>
          <p:nvPr/>
        </p:nvSpPr>
        <p:spPr bwMode="auto">
          <a:xfrm>
            <a:off x="7769225" y="5019675"/>
            <a:ext cx="8413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a. original</a:t>
            </a:r>
          </a:p>
        </p:txBody>
      </p:sp>
      <p:sp>
        <p:nvSpPr>
          <p:cNvPr id="35852" name="Text Box 10"/>
          <p:cNvSpPr txBox="1">
            <a:spLocks noChangeArrowheads="1"/>
          </p:cNvSpPr>
          <p:nvPr/>
        </p:nvSpPr>
        <p:spPr bwMode="auto">
          <a:xfrm>
            <a:off x="7377113" y="4273550"/>
            <a:ext cx="1233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b. contrast enh.</a:t>
            </a:r>
          </a:p>
        </p:txBody>
      </p:sp>
      <p:sp>
        <p:nvSpPr>
          <p:cNvPr id="35853" name="Text Box 11"/>
          <p:cNvSpPr txBox="1">
            <a:spLocks noChangeArrowheads="1"/>
          </p:cNvSpPr>
          <p:nvPr/>
        </p:nvSpPr>
        <p:spPr bwMode="auto">
          <a:xfrm>
            <a:off x="7631113" y="3527425"/>
            <a:ext cx="979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c. dark enh.</a:t>
            </a:r>
          </a:p>
        </p:txBody>
      </p:sp>
      <p:sp>
        <p:nvSpPr>
          <p:cNvPr id="35854" name="Text Box 12"/>
          <p:cNvSpPr txBox="1">
            <a:spLocks noChangeArrowheads="1"/>
          </p:cNvSpPr>
          <p:nvPr/>
        </p:nvSpPr>
        <p:spPr bwMode="auto">
          <a:xfrm>
            <a:off x="7539038" y="2794000"/>
            <a:ext cx="10715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d. bright enh.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AFDC24E-185B-4A77-B5B4-8A416DEA0BA8}" type="slidenum">
              <a:rPr lang="en-US" smtClean="0">
                <a:solidFill>
                  <a:schemeClr val="tx1"/>
                </a:solidFill>
              </a:rPr>
              <a:pPr/>
              <a:t>41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r>
              <a:rPr lang="en-US" sz="3600" smtClean="0"/>
              <a:t>Effect of Quantization on Equalization</a:t>
            </a:r>
          </a:p>
        </p:txBody>
      </p:sp>
      <p:pic>
        <p:nvPicPr>
          <p:cNvPr id="36869" name="Picture 3" descr="Tamara_Kim_ISAC_G08bit_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4" descr="screen_G08bit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0574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1355725" y="3733800"/>
            <a:ext cx="1489075" cy="1524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 flipV="1">
            <a:off x="2843213" y="2057400"/>
            <a:ext cx="1500187" cy="16779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3" name="Line 7"/>
          <p:cNvSpPr>
            <a:spLocks noChangeShapeType="1"/>
          </p:cNvSpPr>
          <p:nvPr/>
        </p:nvSpPr>
        <p:spPr bwMode="auto">
          <a:xfrm>
            <a:off x="2846388" y="5259388"/>
            <a:ext cx="1497012" cy="4556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2681ED2-4790-4368-8AFC-02BDB7C9F95F}" type="slidenum">
              <a:rPr lang="en-US" smtClean="0">
                <a:solidFill>
                  <a:schemeClr val="tx1"/>
                </a:solidFill>
              </a:rPr>
              <a:pPr/>
              <a:t>42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r>
              <a:rPr lang="en-US" sz="3600" smtClean="0"/>
              <a:t>Effect of Quantization on Equalization</a:t>
            </a:r>
          </a:p>
        </p:txBody>
      </p:sp>
      <p:pic>
        <p:nvPicPr>
          <p:cNvPr id="37893" name="Picture 3" descr="screen_G08bit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6576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4" descr="screen_G16bit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81200"/>
            <a:ext cx="36576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5" name="Text Box 5"/>
          <p:cNvSpPr txBox="1">
            <a:spLocks noChangeArrowheads="1"/>
          </p:cNvSpPr>
          <p:nvPr/>
        </p:nvSpPr>
        <p:spPr bwMode="auto">
          <a:xfrm>
            <a:off x="1371600" y="5715000"/>
            <a:ext cx="19812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enhanced 8-bit</a:t>
            </a:r>
          </a:p>
        </p:txBody>
      </p:sp>
      <p:sp>
        <p:nvSpPr>
          <p:cNvPr id="37896" name="Text Box 6"/>
          <p:cNvSpPr txBox="1">
            <a:spLocks noChangeArrowheads="1"/>
          </p:cNvSpPr>
          <p:nvPr/>
        </p:nvSpPr>
        <p:spPr bwMode="auto">
          <a:xfrm>
            <a:off x="5638800" y="5715000"/>
            <a:ext cx="21336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enhanced 16-bit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1D5198E-BC4E-4B85-929D-2F9D4CFCB2B8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38916" name="Picture 2" descr="screen_G08bit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81200"/>
            <a:ext cx="36576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3" descr="screen_G16bit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6576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8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r>
              <a:rPr lang="en-US" sz="3600" smtClean="0"/>
              <a:t>Effect of Quantization on Equalization</a:t>
            </a: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1295400" y="5715000"/>
            <a:ext cx="21336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enhanced 16-bit</a:t>
            </a:r>
          </a:p>
        </p:txBody>
      </p:sp>
      <p:sp>
        <p:nvSpPr>
          <p:cNvPr id="38920" name="Text Box 6"/>
          <p:cNvSpPr txBox="1">
            <a:spLocks noChangeArrowheads="1"/>
          </p:cNvSpPr>
          <p:nvPr/>
        </p:nvSpPr>
        <p:spPr bwMode="auto">
          <a:xfrm>
            <a:off x="5638800" y="5715000"/>
            <a:ext cx="1983213" cy="40009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enhanced 8-bit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E6586AA-189E-481B-B0E1-CE9321CA5FEF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39940" name="Picture 2" descr="EQS16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2057400"/>
            <a:ext cx="48799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3"/>
          <p:cNvSpPr txBox="1">
            <a:spLocks noChangeArrowheads="1"/>
          </p:cNvSpPr>
          <p:nvPr/>
        </p:nvSpPr>
        <p:spPr bwMode="auto">
          <a:xfrm>
            <a:off x="5805488" y="4670425"/>
            <a:ext cx="6715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original</a:t>
            </a: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5257800" y="3657600"/>
            <a:ext cx="1219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8-bit enhanced</a:t>
            </a:r>
          </a:p>
        </p:txBody>
      </p:sp>
      <p:sp>
        <p:nvSpPr>
          <p:cNvPr id="39943" name="Text Box 5"/>
          <p:cNvSpPr txBox="1">
            <a:spLocks noChangeArrowheads="1"/>
          </p:cNvSpPr>
          <p:nvPr/>
        </p:nvSpPr>
        <p:spPr bwMode="auto">
          <a:xfrm>
            <a:off x="5181600" y="2674938"/>
            <a:ext cx="1295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16-bit enhanced</a:t>
            </a:r>
          </a:p>
        </p:txBody>
      </p:sp>
      <p:sp>
        <p:nvSpPr>
          <p:cNvPr id="39944" name="Rectangle 6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  <a:noFill/>
        </p:spPr>
        <p:txBody>
          <a:bodyPr lIns="92064" tIns="46033" rIns="92064" bIns="46033"/>
          <a:lstStyle/>
          <a:p>
            <a:r>
              <a:rPr lang="en-US" sz="3600" smtClean="0"/>
              <a:t>Effect of Quantization on Equalization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682414A-5714-457E-9A62-BAECB373A57C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40964" name="Picture 2" descr="CRGBlower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4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pPr algn="ctr"/>
            <a:r>
              <a:rPr lang="en-US" sz="3600" smtClean="0"/>
              <a:t>What’s in the lower eight bits?</a:t>
            </a:r>
          </a:p>
        </p:txBody>
      </p:sp>
      <p:pic>
        <p:nvPicPr>
          <p:cNvPr id="40966" name="Picture 4" descr="Tamara_Kim_ISAC_C08bit_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055813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5" descr="Tamara_Kim_ISAC_C16bit_lower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055813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dirty="0" smtClean="0"/>
              <a:t>Use of 16-bit images as intermediates.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3FD4EC95-12C9-479F-8C5C-E2AD23F820D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1" y="2133600"/>
            <a:ext cx="35813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When performing operations on an image that will change intensity levels, either locally or globally, sometimes better results can be had by converting the image into a 16-bit format, performing the operations, and then converting it back.  </a:t>
            </a:r>
          </a:p>
          <a:p>
            <a:pPr algn="r"/>
            <a:r>
              <a:rPr lang="en-US" dirty="0" smtClean="0"/>
              <a:t>This happens frequently (and sometimes automatically) in Matlab except that each value is converted to 64-bit floating point. So this applies to other IP programs like Photoshop or gimp.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0" y="2057400"/>
            <a:ext cx="0" cy="40386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1" name="Group 50"/>
          <p:cNvGrpSpPr/>
          <p:nvPr/>
        </p:nvGrpSpPr>
        <p:grpSpPr>
          <a:xfrm>
            <a:off x="6057899" y="2209800"/>
            <a:ext cx="1943101" cy="3708692"/>
            <a:chOff x="5829300" y="2133600"/>
            <a:chExt cx="1943101" cy="3708692"/>
          </a:xfrm>
        </p:grpSpPr>
        <p:sp>
          <p:nvSpPr>
            <p:cNvPr id="9" name="Rectangle 8"/>
            <p:cNvSpPr/>
            <p:nvPr/>
          </p:nvSpPr>
          <p:spPr bwMode="auto">
            <a:xfrm>
              <a:off x="5943600" y="2133600"/>
              <a:ext cx="1143000" cy="27699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image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 8-bpp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5943600" y="3425817"/>
              <a:ext cx="1143000" cy="272415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00" dirty="0" smtClean="0">
                  <a:latin typeface="+mn-lt"/>
                </a:rPr>
                <a:t>image operation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endParaRPr>
            </a:p>
          </p:txBody>
        </p:sp>
        <p:sp>
          <p:nvSpPr>
            <p:cNvPr id="11" name="Flowchart: Data 10"/>
            <p:cNvSpPr/>
            <p:nvPr/>
          </p:nvSpPr>
          <p:spPr bwMode="auto">
            <a:xfrm>
              <a:off x="5867400" y="2715399"/>
              <a:ext cx="1295400" cy="400110"/>
            </a:xfrm>
            <a:prstGeom prst="flowChartInputOutpu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convert to 16-bpp</a:t>
              </a:r>
            </a:p>
          </p:txBody>
        </p:sp>
        <p:sp>
          <p:nvSpPr>
            <p:cNvPr id="13" name="Flowchart: Decision 12"/>
            <p:cNvSpPr/>
            <p:nvPr/>
          </p:nvSpPr>
          <p:spPr bwMode="auto">
            <a:xfrm>
              <a:off x="6210300" y="4003950"/>
              <a:ext cx="609600" cy="550247"/>
            </a:xfrm>
            <a:prstGeom prst="flowChartDecis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?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6515100" y="2410599"/>
              <a:ext cx="0" cy="304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6515100" y="3115509"/>
              <a:ext cx="0" cy="304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6515100" y="3698232"/>
              <a:ext cx="0" cy="304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6515100" y="4554197"/>
              <a:ext cx="0" cy="304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Elbow Connector 30"/>
            <p:cNvCxnSpPr>
              <a:stCxn id="13" idx="1"/>
              <a:endCxn id="10" idx="1"/>
            </p:cNvCxnSpPr>
            <p:nvPr/>
          </p:nvCxnSpPr>
          <p:spPr bwMode="auto">
            <a:xfrm rot="10800000">
              <a:off x="5943600" y="3562026"/>
              <a:ext cx="266700" cy="717049"/>
            </a:xfrm>
            <a:prstGeom prst="bentConnector3">
              <a:avLst>
                <a:gd name="adj1" fmla="val 18571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Flowchart: Data 39"/>
            <p:cNvSpPr/>
            <p:nvPr/>
          </p:nvSpPr>
          <p:spPr bwMode="auto">
            <a:xfrm>
              <a:off x="5867400" y="4858997"/>
              <a:ext cx="1295400" cy="400110"/>
            </a:xfrm>
            <a:prstGeom prst="flowChartInputOutpu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convert to 8-bpp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5943600" y="5565293"/>
              <a:ext cx="1143000" cy="27699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image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</a:rPr>
                <a:t> out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6515100" y="5258183"/>
              <a:ext cx="0" cy="304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TextBox 44"/>
            <p:cNvSpPr txBox="1"/>
            <p:nvPr/>
          </p:nvSpPr>
          <p:spPr>
            <a:xfrm>
              <a:off x="6858000" y="4079020"/>
              <a:ext cx="914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+mn-lt"/>
                </a:rPr>
                <a:t>more operations?</a:t>
              </a:r>
              <a:endParaRPr lang="en-US" sz="1000" dirty="0">
                <a:latin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29300" y="4032852"/>
              <a:ext cx="38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+mn-lt"/>
                </a:rPr>
                <a:t>yes</a:t>
              </a:r>
              <a:endParaRPr lang="en-US" sz="1000" dirty="0">
                <a:latin typeface="+mn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72200" y="4535555"/>
              <a:ext cx="457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+mn-lt"/>
                </a:rPr>
                <a:t>no</a:t>
              </a:r>
              <a:endParaRPr lang="en-US" sz="1000" dirty="0">
                <a:latin typeface="+mn-l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724398" y="2133600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Workflow: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193EF95-D9B4-4F89-A7DB-74528B6F21F7}" type="slidenum">
              <a:rPr lang="en-US" smtClean="0">
                <a:solidFill>
                  <a:schemeClr val="tx1"/>
                </a:solidFill>
              </a:rPr>
              <a:pPr/>
              <a:t>47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952500"/>
            <a:ext cx="8243887" cy="723900"/>
          </a:xfrm>
        </p:spPr>
        <p:txBody>
          <a:bodyPr/>
          <a:lstStyle/>
          <a:p>
            <a:pPr algn="ctr"/>
            <a:r>
              <a:rPr lang="en-US" sz="2500" smtClean="0"/>
              <a:t>Separate EQ of Dark and Light Regions in 16-bit Images</a:t>
            </a:r>
          </a:p>
        </p:txBody>
      </p:sp>
      <p:pic>
        <p:nvPicPr>
          <p:cNvPr id="54277" name="Picture 4" descr="Tamara_Kim_ISAC_C08bit_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747838"/>
            <a:ext cx="27336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5" descr="Tamara_Kim_ISAC_C16bit_d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1747838"/>
            <a:ext cx="27336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6" descr="Tamara_Kim_ISAC_C16bit_l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747838"/>
            <a:ext cx="27336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Text Box 7"/>
          <p:cNvSpPr txBox="1">
            <a:spLocks noChangeArrowheads="1"/>
          </p:cNvSpPr>
          <p:nvPr/>
        </p:nvSpPr>
        <p:spPr bwMode="auto">
          <a:xfrm>
            <a:off x="785813" y="5849938"/>
            <a:ext cx="199231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original 16-bit image</a:t>
            </a:r>
          </a:p>
        </p:txBody>
      </p:sp>
      <p:sp>
        <p:nvSpPr>
          <p:cNvPr id="54281" name="Text Box 8"/>
          <p:cNvSpPr txBox="1">
            <a:spLocks noChangeArrowheads="1"/>
          </p:cNvSpPr>
          <p:nvPr/>
        </p:nvSpPr>
        <p:spPr bwMode="auto">
          <a:xfrm>
            <a:off x="3357563" y="5849938"/>
            <a:ext cx="242887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contr. stretched dark reg.</a:t>
            </a:r>
          </a:p>
        </p:txBody>
      </p:sp>
      <p:sp>
        <p:nvSpPr>
          <p:cNvPr id="54282" name="Text Box 11"/>
          <p:cNvSpPr txBox="1">
            <a:spLocks noChangeArrowheads="1"/>
          </p:cNvSpPr>
          <p:nvPr/>
        </p:nvSpPr>
        <p:spPr bwMode="auto">
          <a:xfrm>
            <a:off x="6159500" y="5849938"/>
            <a:ext cx="2405063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contr. stretched light reg.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98563" y="76200"/>
            <a:ext cx="2687638" cy="70787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This is a crude form of HDR imaging…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B45BAC7-A8A3-4913-9CA5-40031F66E7A7}" type="slidenum">
              <a:rPr lang="en-US" smtClean="0">
                <a:solidFill>
                  <a:schemeClr val="tx1"/>
                </a:solidFill>
              </a:rPr>
              <a:pPr/>
              <a:t>48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1692275" y="5849938"/>
            <a:ext cx="1992313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original 16-bit image</a:t>
            </a:r>
          </a:p>
        </p:txBody>
      </p:sp>
      <p:sp>
        <p:nvSpPr>
          <p:cNvPr id="55301" name="Text Box 8"/>
          <p:cNvSpPr txBox="1">
            <a:spLocks noChangeArrowheads="1"/>
          </p:cNvSpPr>
          <p:nvPr/>
        </p:nvSpPr>
        <p:spPr bwMode="auto">
          <a:xfrm>
            <a:off x="4941888" y="5849938"/>
            <a:ext cx="303371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contr. stretched light + dark reg.</a:t>
            </a:r>
          </a:p>
        </p:txBody>
      </p:sp>
      <p:pic>
        <p:nvPicPr>
          <p:cNvPr id="55302" name="Picture 3" descr="Tamara_Kim_ISAC_C08bit_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747838"/>
            <a:ext cx="27336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Picture 9" descr="Tamara_Kim_ISAC_C16bit_d+l_e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747838"/>
            <a:ext cx="27336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4" name="Rectangle 13"/>
          <p:cNvSpPr>
            <a:spLocks noGrp="1" noChangeArrowheads="1"/>
          </p:cNvSpPr>
          <p:nvPr>
            <p:ph type="title"/>
          </p:nvPr>
        </p:nvSpPr>
        <p:spPr>
          <a:xfrm>
            <a:off x="484188" y="952500"/>
            <a:ext cx="8243887" cy="723900"/>
          </a:xfrm>
          <a:noFill/>
        </p:spPr>
        <p:txBody>
          <a:bodyPr lIns="92053" tIns="46028" rIns="92053" bIns="46028"/>
          <a:lstStyle/>
          <a:p>
            <a:pPr algn="ctr"/>
            <a:r>
              <a:rPr lang="en-US" sz="2500" smtClean="0"/>
              <a:t>Separate EQ of Dark and Light Regions in 16-bit Images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98562" y="76200"/>
            <a:ext cx="2611438" cy="70787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… which is covered </a:t>
            </a:r>
            <a:r>
              <a:rPr lang="en-US" dirty="0" smtClean="0"/>
              <a:t>in a later </a:t>
            </a:r>
            <a:r>
              <a:rPr lang="en-US" dirty="0"/>
              <a:t>lecture.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7E97422-FF1F-4D40-A12D-7CA4F509DBCD}" type="slidenum">
              <a:rPr lang="en-US" smtClean="0">
                <a:solidFill>
                  <a:schemeClr val="tx1"/>
                </a:solidFill>
              </a:rPr>
              <a:pPr/>
              <a:t>49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28700"/>
            <a:ext cx="7696200" cy="723900"/>
          </a:xfrm>
        </p:spPr>
        <p:txBody>
          <a:bodyPr/>
          <a:lstStyle/>
          <a:p>
            <a:r>
              <a:rPr lang="en-US" sz="3600" smtClean="0"/>
              <a:t>Dithering:  Noise Improves Quantization</a:t>
            </a:r>
          </a:p>
        </p:txBody>
      </p:sp>
      <p:sp>
        <p:nvSpPr>
          <p:cNvPr id="56325" name="Text Box 4"/>
          <p:cNvSpPr txBox="1">
            <a:spLocks noChangeArrowheads="1"/>
          </p:cNvSpPr>
          <p:nvPr/>
        </p:nvSpPr>
        <p:spPr bwMode="auto">
          <a:xfrm>
            <a:off x="457200" y="1765300"/>
            <a:ext cx="7848600" cy="311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8925" indent="-288925"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30000"/>
              </a:spcBef>
              <a:buSzPct val="150000"/>
              <a:buFontTx/>
              <a:buChar char="•"/>
            </a:pPr>
            <a:r>
              <a:rPr lang="en-US" sz="2000" dirty="0"/>
              <a:t>Quantizing an image into 1, 2, or 3 bits can introduce false contours.</a:t>
            </a:r>
          </a:p>
          <a:p>
            <a:pPr>
              <a:spcBef>
                <a:spcPct val="30000"/>
              </a:spcBef>
              <a:buSzPct val="150000"/>
              <a:buFontTx/>
              <a:buChar char="•"/>
            </a:pPr>
            <a:r>
              <a:rPr lang="en-US" sz="2000" dirty="0"/>
              <a:t>The addition of signed noise to the image </a:t>
            </a:r>
            <a:r>
              <a:rPr lang="en-US" sz="2000" i="1" dirty="0"/>
              <a:t>before</a:t>
            </a:r>
            <a:r>
              <a:rPr lang="en-US" sz="2000" dirty="0"/>
              <a:t> quantization can improve the appearance of the result.  This is called </a:t>
            </a:r>
            <a:r>
              <a:rPr lang="en-US" sz="2000" i="1" dirty="0"/>
              <a:t>dithering</a:t>
            </a:r>
            <a:r>
              <a:rPr lang="en-US" sz="2000" dirty="0"/>
              <a:t>.</a:t>
            </a:r>
          </a:p>
          <a:p>
            <a:pPr>
              <a:spcBef>
                <a:spcPct val="30000"/>
              </a:spcBef>
              <a:buSzPct val="150000"/>
              <a:buFontTx/>
              <a:buChar char="•"/>
            </a:pPr>
            <a:r>
              <a:rPr lang="en-US" sz="2000" dirty="0"/>
              <a:t>The noise usually should have </a:t>
            </a:r>
            <a:r>
              <a:rPr lang="el-GR" sz="2000" dirty="0">
                <a:latin typeface="Symbol" pitchFamily="18" charset="2"/>
                <a:cs typeface="Arial" charset="0"/>
                <a:sym typeface="Symbol" pitchFamily="18" charset="2"/>
              </a:rPr>
              <a:t>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/>
              <a:t>= 0.  </a:t>
            </a:r>
          </a:p>
          <a:p>
            <a:pPr>
              <a:spcBef>
                <a:spcPct val="30000"/>
              </a:spcBef>
              <a:buSzPct val="150000"/>
              <a:buFontTx/>
              <a:buChar char="•"/>
            </a:pPr>
            <a:r>
              <a:rPr lang="en-US" sz="2000" dirty="0"/>
              <a:t>The </a:t>
            </a:r>
            <a:r>
              <a:rPr lang="el-GR" sz="2000" dirty="0">
                <a:cs typeface="Times New Roman" pitchFamily="18" charset="0"/>
              </a:rPr>
              <a:t>σ</a:t>
            </a:r>
            <a:r>
              <a:rPr lang="en-US" sz="2000" dirty="0"/>
              <a:t> of the noise must be determined through experimentation since it depends on the image being quantized.  A reasonable first choice for </a:t>
            </a:r>
            <a:r>
              <a:rPr lang="en-US" sz="2000" dirty="0" err="1" smtClean="0"/>
              <a:t>uniformally</a:t>
            </a:r>
            <a:r>
              <a:rPr lang="en-US" sz="2000" dirty="0" smtClean="0"/>
              <a:t> </a:t>
            </a:r>
            <a:r>
              <a:rPr lang="en-US" sz="2000" dirty="0"/>
              <a:t>distributed noise </a:t>
            </a:r>
            <a:r>
              <a:rPr lang="en-US" sz="2000" dirty="0" smtClean="0"/>
              <a:t>in the interval (-</a:t>
            </a:r>
            <a:r>
              <a:rPr lang="en-US" sz="2000" dirty="0" smtClean="0">
                <a:sym typeface="MS Reference Specialty" panose="05000500000000000000" pitchFamily="2" charset="2"/>
              </a:rPr>
              <a:t>,</a:t>
            </a:r>
            <a:r>
              <a:rPr lang="en-US" sz="2000" dirty="0" smtClean="0"/>
              <a:t>) is </a:t>
            </a:r>
            <a:r>
              <a:rPr lang="el-GR" sz="2000" dirty="0">
                <a:cs typeface="Times New Roman" pitchFamily="18" charset="0"/>
              </a:rPr>
              <a:t>σ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n-US" sz="2000" dirty="0"/>
              <a:t>= </a:t>
            </a:r>
            <a:r>
              <a:rPr lang="en-US" sz="2000" dirty="0" smtClean="0">
                <a:sym typeface="MS Reference Specialty" pitchFamily="2" charset="2"/>
              </a:rPr>
              <a:t></a:t>
            </a:r>
            <a:r>
              <a:rPr lang="en-US" sz="2000" dirty="0" smtClean="0">
                <a:cs typeface="Times New Roman" panose="02020603050405020304" pitchFamily="18" charset="0"/>
                <a:sym typeface="MS Reference Specialty" pitchFamily="2" charset="2"/>
              </a:rPr>
              <a:t> </a:t>
            </a:r>
            <a:r>
              <a:rPr lang="en-US" sz="2000" i="1" dirty="0" smtClean="0"/>
              <a:t>M</a:t>
            </a:r>
            <a:r>
              <a:rPr lang="en-US" sz="2000" dirty="0" smtClean="0"/>
              <a:t>/</a:t>
            </a:r>
            <a:r>
              <a:rPr lang="en-US" sz="2000" i="1" dirty="0" smtClean="0"/>
              <a:t>q</a:t>
            </a:r>
            <a:r>
              <a:rPr lang="en-US" sz="2000" dirty="0"/>
              <a:t>, where </a:t>
            </a:r>
            <a:r>
              <a:rPr lang="en-US" sz="2000" i="1" dirty="0"/>
              <a:t>M</a:t>
            </a:r>
            <a:r>
              <a:rPr lang="en-US" sz="2000" dirty="0"/>
              <a:t> is the maximum intensity value in the image (</a:t>
            </a:r>
            <a:r>
              <a:rPr lang="en-US" sz="2000" i="1" dirty="0"/>
              <a:t>e.g. </a:t>
            </a:r>
            <a:r>
              <a:rPr lang="en-US" sz="2000" dirty="0"/>
              <a:t>255) and </a:t>
            </a:r>
            <a:r>
              <a:rPr lang="en-US" sz="2000" i="1" dirty="0"/>
              <a:t>q</a:t>
            </a:r>
            <a:r>
              <a:rPr lang="en-US" sz="2000" dirty="0"/>
              <a:t> is the number of bits in the quantized image.</a:t>
            </a:r>
          </a:p>
        </p:txBody>
      </p:sp>
      <p:grpSp>
        <p:nvGrpSpPr>
          <p:cNvPr id="56326" name="Group 17"/>
          <p:cNvGrpSpPr>
            <a:grpSpLocks/>
          </p:cNvGrpSpPr>
          <p:nvPr/>
        </p:nvGrpSpPr>
        <p:grpSpPr bwMode="auto">
          <a:xfrm>
            <a:off x="1638300" y="5105400"/>
            <a:ext cx="5867400" cy="876300"/>
            <a:chOff x="1008" y="3240"/>
            <a:chExt cx="3696" cy="552"/>
          </a:xfrm>
        </p:grpSpPr>
        <p:sp>
          <p:nvSpPr>
            <p:cNvPr id="56328" name="AutoShape 5"/>
            <p:cNvSpPr>
              <a:spLocks noChangeArrowheads="1"/>
            </p:cNvSpPr>
            <p:nvPr/>
          </p:nvSpPr>
          <p:spPr bwMode="auto">
            <a:xfrm>
              <a:off x="1008" y="3240"/>
              <a:ext cx="480" cy="384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20738">
                <a:spcBef>
                  <a:spcPct val="0"/>
                </a:spcBef>
              </a:pPr>
              <a:r>
                <a:rPr lang="en-US" sz="2000" i="1"/>
                <a:t>I</a:t>
              </a:r>
            </a:p>
          </p:txBody>
        </p:sp>
        <p:sp>
          <p:nvSpPr>
            <p:cNvPr id="56329" name="AutoShape 6"/>
            <p:cNvSpPr>
              <a:spLocks noChangeArrowheads="1"/>
            </p:cNvSpPr>
            <p:nvPr/>
          </p:nvSpPr>
          <p:spPr bwMode="auto">
            <a:xfrm>
              <a:off x="2328" y="3240"/>
              <a:ext cx="480" cy="384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20738">
                <a:spcBef>
                  <a:spcPct val="0"/>
                </a:spcBef>
              </a:pPr>
              <a:r>
                <a:rPr lang="en-US" sz="2000" i="1" dirty="0" smtClean="0"/>
                <a:t>U</a:t>
              </a:r>
              <a:r>
                <a:rPr lang="en-US" sz="2000" dirty="0" smtClean="0"/>
                <a:t>(</a:t>
              </a:r>
              <a:r>
                <a:rPr lang="en-US" sz="2000" dirty="0" smtClean="0">
                  <a:latin typeface="Symbol" pitchFamily="18" charset="2"/>
                </a:rPr>
                <a:t>m</a:t>
              </a:r>
              <a:r>
                <a:rPr lang="en-US" sz="2000" dirty="0" smtClean="0"/>
                <a:t>,</a:t>
              </a:r>
              <a:r>
                <a:rPr lang="el-GR" sz="2000" dirty="0">
                  <a:cs typeface="Times New Roman" pitchFamily="18" charset="0"/>
                </a:rPr>
                <a:t>σ</a:t>
              </a:r>
              <a:r>
                <a:rPr lang="en-US" sz="2000" dirty="0"/>
                <a:t>)</a:t>
              </a:r>
            </a:p>
          </p:txBody>
        </p:sp>
        <p:sp>
          <p:nvSpPr>
            <p:cNvPr id="56330" name="AutoShape 7"/>
            <p:cNvSpPr>
              <a:spLocks noChangeArrowheads="1"/>
            </p:cNvSpPr>
            <p:nvPr/>
          </p:nvSpPr>
          <p:spPr bwMode="auto">
            <a:xfrm>
              <a:off x="3300" y="3240"/>
              <a:ext cx="624" cy="384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20738">
                <a:spcBef>
                  <a:spcPct val="0"/>
                </a:spcBef>
              </a:pPr>
              <a:r>
                <a:rPr lang="en-US" sz="2000"/>
                <a:t>Quant(q)</a:t>
              </a:r>
            </a:p>
          </p:txBody>
        </p:sp>
        <p:sp>
          <p:nvSpPr>
            <p:cNvPr id="56331" name="AutoShape 8"/>
            <p:cNvSpPr>
              <a:spLocks noChangeArrowheads="1"/>
            </p:cNvSpPr>
            <p:nvPr/>
          </p:nvSpPr>
          <p:spPr bwMode="auto">
            <a:xfrm>
              <a:off x="4272" y="3240"/>
              <a:ext cx="432" cy="384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20738">
                <a:spcBef>
                  <a:spcPct val="0"/>
                </a:spcBef>
              </a:pPr>
              <a:r>
                <a:rPr lang="en-US" sz="2000" i="1"/>
                <a:t>J</a:t>
              </a:r>
            </a:p>
          </p:txBody>
        </p:sp>
        <p:sp>
          <p:nvSpPr>
            <p:cNvPr id="56332" name="AutoShape 9"/>
            <p:cNvSpPr>
              <a:spLocks noChangeArrowheads="1"/>
            </p:cNvSpPr>
            <p:nvPr/>
          </p:nvSpPr>
          <p:spPr bwMode="auto">
            <a:xfrm>
              <a:off x="1836" y="336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820738">
                <a:spcBef>
                  <a:spcPct val="0"/>
                </a:spcBef>
              </a:pPr>
              <a:r>
                <a:rPr lang="en-US" sz="2000">
                  <a:latin typeface="Arial" charset="0"/>
                </a:rPr>
                <a:t>+</a:t>
              </a:r>
            </a:p>
          </p:txBody>
        </p:sp>
        <p:cxnSp>
          <p:nvCxnSpPr>
            <p:cNvPr id="56333" name="AutoShape 10"/>
            <p:cNvCxnSpPr>
              <a:cxnSpLocks noChangeShapeType="1"/>
              <a:stCxn id="56328" idx="3"/>
              <a:endCxn id="56332" idx="2"/>
            </p:cNvCxnSpPr>
            <p:nvPr/>
          </p:nvCxnSpPr>
          <p:spPr bwMode="auto">
            <a:xfrm>
              <a:off x="1488" y="3432"/>
              <a:ext cx="34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334" name="AutoShape 11"/>
            <p:cNvCxnSpPr>
              <a:cxnSpLocks noChangeShapeType="1"/>
              <a:stCxn id="56329" idx="1"/>
              <a:endCxn id="56332" idx="6"/>
            </p:cNvCxnSpPr>
            <p:nvPr/>
          </p:nvCxnSpPr>
          <p:spPr bwMode="auto">
            <a:xfrm flipH="1">
              <a:off x="1980" y="3432"/>
              <a:ext cx="34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335" name="AutoShape 13"/>
            <p:cNvCxnSpPr>
              <a:cxnSpLocks noChangeShapeType="1"/>
              <a:endCxn id="56330" idx="1"/>
            </p:cNvCxnSpPr>
            <p:nvPr/>
          </p:nvCxnSpPr>
          <p:spPr bwMode="auto">
            <a:xfrm flipV="1">
              <a:off x="2736" y="3432"/>
              <a:ext cx="564" cy="36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336" name="AutoShape 14"/>
            <p:cNvCxnSpPr>
              <a:cxnSpLocks noChangeShapeType="1"/>
              <a:stCxn id="56330" idx="3"/>
              <a:endCxn id="56331" idx="1"/>
            </p:cNvCxnSpPr>
            <p:nvPr/>
          </p:nvCxnSpPr>
          <p:spPr bwMode="auto">
            <a:xfrm>
              <a:off x="3924" y="3432"/>
              <a:ext cx="34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337" name="AutoShape 16"/>
            <p:cNvCxnSpPr>
              <a:cxnSpLocks noChangeShapeType="1"/>
              <a:stCxn id="56332" idx="4"/>
            </p:cNvCxnSpPr>
            <p:nvPr/>
          </p:nvCxnSpPr>
          <p:spPr bwMode="auto">
            <a:xfrm rot="16200000" flipH="1">
              <a:off x="2178" y="3234"/>
              <a:ext cx="288" cy="82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EBF3ADA-CE03-44D9-8EB8-8A91D700228C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Pixelization and Quantization</a:t>
            </a:r>
          </a:p>
        </p:txBody>
      </p:sp>
      <p:sp>
        <p:nvSpPr>
          <p:cNvPr id="6148" name="Text Box 9"/>
          <p:cNvSpPr txBox="1">
            <a:spLocks noChangeArrowheads="1"/>
          </p:cNvSpPr>
          <p:nvPr/>
        </p:nvSpPr>
        <p:spPr bwMode="auto">
          <a:xfrm>
            <a:off x="3048000" y="4860925"/>
            <a:ext cx="12017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pixelated</a:t>
            </a:r>
          </a:p>
        </p:txBody>
      </p:sp>
      <p:sp>
        <p:nvSpPr>
          <p:cNvPr id="6149" name="Text Box 10"/>
          <p:cNvSpPr txBox="1">
            <a:spLocks noChangeArrowheads="1"/>
          </p:cNvSpPr>
          <p:nvPr/>
        </p:nvSpPr>
        <p:spPr bwMode="auto">
          <a:xfrm>
            <a:off x="822325" y="4860925"/>
            <a:ext cx="1863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high-res image</a:t>
            </a:r>
          </a:p>
        </p:txBody>
      </p:sp>
      <p:sp>
        <p:nvSpPr>
          <p:cNvPr id="6150" name="Text Box 11"/>
          <p:cNvSpPr txBox="1">
            <a:spLocks noChangeArrowheads="1"/>
          </p:cNvSpPr>
          <p:nvPr/>
        </p:nvSpPr>
        <p:spPr bwMode="auto">
          <a:xfrm>
            <a:off x="4886325" y="4860925"/>
            <a:ext cx="12858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quantized</a:t>
            </a:r>
          </a:p>
        </p:txBody>
      </p:sp>
      <p:sp>
        <p:nvSpPr>
          <p:cNvPr id="6151" name="Text Box 12"/>
          <p:cNvSpPr txBox="1">
            <a:spLocks noChangeArrowheads="1"/>
          </p:cNvSpPr>
          <p:nvPr/>
        </p:nvSpPr>
        <p:spPr bwMode="auto">
          <a:xfrm>
            <a:off x="6511925" y="4860925"/>
            <a:ext cx="1766888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pixelated</a:t>
            </a:r>
          </a:p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 &amp; quantized</a:t>
            </a:r>
          </a:p>
        </p:txBody>
      </p:sp>
      <p:sp>
        <p:nvSpPr>
          <p:cNvPr id="6152" name="Line 14"/>
          <p:cNvSpPr>
            <a:spLocks noChangeShapeType="1"/>
          </p:cNvSpPr>
          <p:nvPr/>
        </p:nvSpPr>
        <p:spPr bwMode="auto">
          <a:xfrm>
            <a:off x="1219200" y="1981200"/>
            <a:ext cx="6705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153" name="Picture 16" descr="Sampling Quantizatio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444" y="5410200"/>
            <a:ext cx="4106862" cy="1015663"/>
          </a:xfrm>
          <a:prstGeom prst="rect">
            <a:avLst/>
          </a:prstGeom>
          <a:solidFill>
            <a:srgbClr val="FFFFCC"/>
          </a:solidFill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what a digital camera does to the continuous tone image projected by its optics onto the sensor plane.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623D20D6-B574-4503-ACC7-AEDECF493B64}" type="slidenum">
              <a:rPr lang="en-US" smtClean="0">
                <a:solidFill>
                  <a:schemeClr val="tx1"/>
                </a:solidFill>
              </a:rPr>
              <a:pPr/>
              <a:t>50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28700"/>
            <a:ext cx="8153400" cy="723900"/>
          </a:xfrm>
        </p:spPr>
        <p:txBody>
          <a:bodyPr/>
          <a:lstStyle/>
          <a:p>
            <a:r>
              <a:rPr lang="en-US" sz="3600" smtClean="0"/>
              <a:t>Dithering: use noise to reduce quant. error</a:t>
            </a:r>
          </a:p>
        </p:txBody>
      </p:sp>
      <p:pic>
        <p:nvPicPr>
          <p:cNvPr id="57349" name="Picture 3" descr="Tamara_Kim_ISAC_C08bit_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4" descr="Tamara_Kim_ISAC_C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5" descr="Tamara_Kim_ISAC_C04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Text Box 6"/>
          <p:cNvSpPr txBox="1">
            <a:spLocks noChangeArrowheads="1"/>
          </p:cNvSpPr>
          <p:nvPr/>
        </p:nvSpPr>
        <p:spPr bwMode="auto">
          <a:xfrm>
            <a:off x="1181100" y="5622925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8 bits</a:t>
            </a:r>
          </a:p>
        </p:txBody>
      </p:sp>
      <p:sp>
        <p:nvSpPr>
          <p:cNvPr id="57353" name="Text Box 7"/>
          <p:cNvSpPr txBox="1">
            <a:spLocks noChangeArrowheads="1"/>
          </p:cNvSpPr>
          <p:nvPr/>
        </p:nvSpPr>
        <p:spPr bwMode="auto">
          <a:xfrm>
            <a:off x="4000500" y="5638800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4 bits</a:t>
            </a:r>
          </a:p>
        </p:txBody>
      </p:sp>
      <p:sp>
        <p:nvSpPr>
          <p:cNvPr id="57354" name="Text Box 8"/>
          <p:cNvSpPr txBox="1">
            <a:spLocks noChangeArrowheads="1"/>
          </p:cNvSpPr>
          <p:nvPr/>
        </p:nvSpPr>
        <p:spPr bwMode="auto">
          <a:xfrm>
            <a:off x="6383338" y="5638800"/>
            <a:ext cx="1833562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4 bits + noise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027583C-7A4F-4264-9593-34181A385D8C}" type="slidenum">
              <a:rPr lang="en-US" smtClean="0">
                <a:solidFill>
                  <a:schemeClr val="tx1"/>
                </a:solidFill>
              </a:rPr>
              <a:pPr/>
              <a:t>51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58372" name="Picture 2" descr="Tamara_Kim_ISAC_C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3" descr="Tamara_Kim_ISAC_C05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028700"/>
            <a:ext cx="8153400" cy="723900"/>
          </a:xfrm>
        </p:spPr>
        <p:txBody>
          <a:bodyPr/>
          <a:lstStyle/>
          <a:p>
            <a:r>
              <a:rPr lang="en-US" sz="3600" smtClean="0"/>
              <a:t>Dithering: use noise to reduce quant. error</a:t>
            </a:r>
          </a:p>
        </p:txBody>
      </p:sp>
      <p:pic>
        <p:nvPicPr>
          <p:cNvPr id="58375" name="Picture 5" descr="Tamara_Kim_ISAC_C08bit_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Text Box 6"/>
          <p:cNvSpPr txBox="1">
            <a:spLocks noChangeArrowheads="1"/>
          </p:cNvSpPr>
          <p:nvPr/>
        </p:nvSpPr>
        <p:spPr bwMode="auto">
          <a:xfrm>
            <a:off x="1181100" y="5622925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8 bits</a:t>
            </a:r>
          </a:p>
        </p:txBody>
      </p:sp>
      <p:sp>
        <p:nvSpPr>
          <p:cNvPr id="58377" name="Text Box 7"/>
          <p:cNvSpPr txBox="1">
            <a:spLocks noChangeArrowheads="1"/>
          </p:cNvSpPr>
          <p:nvPr/>
        </p:nvSpPr>
        <p:spPr bwMode="auto">
          <a:xfrm>
            <a:off x="4000500" y="5638800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3 bits</a:t>
            </a:r>
          </a:p>
        </p:txBody>
      </p:sp>
      <p:sp>
        <p:nvSpPr>
          <p:cNvPr id="58378" name="Text Box 8"/>
          <p:cNvSpPr txBox="1">
            <a:spLocks noChangeArrowheads="1"/>
          </p:cNvSpPr>
          <p:nvPr/>
        </p:nvSpPr>
        <p:spPr bwMode="auto">
          <a:xfrm>
            <a:off x="6383338" y="5638800"/>
            <a:ext cx="1833562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3 bits + noise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BD73B1D2-8E14-45F8-9C67-A45434B81CE8}" type="slidenum">
              <a:rPr lang="en-US" smtClean="0">
                <a:solidFill>
                  <a:schemeClr val="tx1"/>
                </a:solidFill>
              </a:rPr>
              <a:pPr/>
              <a:t>52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59396" name="Picture 2" descr="Tamara_Kim_ISAC_C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3" descr="Tamara_Kim_ISAC_C06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028700"/>
            <a:ext cx="8153400" cy="723900"/>
          </a:xfrm>
        </p:spPr>
        <p:txBody>
          <a:bodyPr/>
          <a:lstStyle/>
          <a:p>
            <a:r>
              <a:rPr lang="en-US" sz="3600" smtClean="0"/>
              <a:t>Dithering: use noise to reduce quant. error</a:t>
            </a:r>
          </a:p>
        </p:txBody>
      </p:sp>
      <p:pic>
        <p:nvPicPr>
          <p:cNvPr id="59399" name="Picture 5" descr="Tamara_Kim_ISAC_C08bit_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 Box 6"/>
          <p:cNvSpPr txBox="1">
            <a:spLocks noChangeArrowheads="1"/>
          </p:cNvSpPr>
          <p:nvPr/>
        </p:nvSpPr>
        <p:spPr bwMode="auto">
          <a:xfrm>
            <a:off x="1181100" y="5622925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8 bits</a:t>
            </a:r>
          </a:p>
        </p:txBody>
      </p:sp>
      <p:sp>
        <p:nvSpPr>
          <p:cNvPr id="59401" name="Text Box 7"/>
          <p:cNvSpPr txBox="1">
            <a:spLocks noChangeArrowheads="1"/>
          </p:cNvSpPr>
          <p:nvPr/>
        </p:nvSpPr>
        <p:spPr bwMode="auto">
          <a:xfrm>
            <a:off x="4000500" y="5638800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2 bits</a:t>
            </a:r>
          </a:p>
        </p:txBody>
      </p:sp>
      <p:sp>
        <p:nvSpPr>
          <p:cNvPr id="59402" name="Text Box 8"/>
          <p:cNvSpPr txBox="1">
            <a:spLocks noChangeArrowheads="1"/>
          </p:cNvSpPr>
          <p:nvPr/>
        </p:nvSpPr>
        <p:spPr bwMode="auto">
          <a:xfrm>
            <a:off x="6383338" y="5638800"/>
            <a:ext cx="1833562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2 bits + noise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BC0A0F5-AE86-4CF2-B160-5ED6D2B245DC}" type="slidenum">
              <a:rPr lang="en-US" smtClean="0">
                <a:solidFill>
                  <a:schemeClr val="tx1"/>
                </a:solidFill>
              </a:rPr>
              <a:pPr/>
              <a:t>53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60420" name="Picture 2" descr="Tamara_Kim_ISAC_C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3" descr="Tamara_Kim_ISAC_C07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028700"/>
            <a:ext cx="8153400" cy="723900"/>
          </a:xfrm>
        </p:spPr>
        <p:txBody>
          <a:bodyPr/>
          <a:lstStyle/>
          <a:p>
            <a:r>
              <a:rPr lang="en-US" sz="3600" smtClean="0"/>
              <a:t>Dithering: use noise to reduce quant. error</a:t>
            </a:r>
          </a:p>
        </p:txBody>
      </p:sp>
      <p:pic>
        <p:nvPicPr>
          <p:cNvPr id="60423" name="Picture 5" descr="Tamara_Kim_ISAC_C08bit_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240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 Box 6"/>
          <p:cNvSpPr txBox="1">
            <a:spLocks noChangeArrowheads="1"/>
          </p:cNvSpPr>
          <p:nvPr/>
        </p:nvSpPr>
        <p:spPr bwMode="auto">
          <a:xfrm>
            <a:off x="1181100" y="5622925"/>
            <a:ext cx="9572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8 bits</a:t>
            </a:r>
          </a:p>
        </p:txBody>
      </p:sp>
      <p:sp>
        <p:nvSpPr>
          <p:cNvPr id="60425" name="Text Box 7"/>
          <p:cNvSpPr txBox="1">
            <a:spLocks noChangeArrowheads="1"/>
          </p:cNvSpPr>
          <p:nvPr/>
        </p:nvSpPr>
        <p:spPr bwMode="auto">
          <a:xfrm>
            <a:off x="4083050" y="5638800"/>
            <a:ext cx="7921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1 bit</a:t>
            </a:r>
          </a:p>
        </p:txBody>
      </p:sp>
      <p:sp>
        <p:nvSpPr>
          <p:cNvPr id="60426" name="Text Box 8"/>
          <p:cNvSpPr txBox="1">
            <a:spLocks noChangeArrowheads="1"/>
          </p:cNvSpPr>
          <p:nvPr/>
        </p:nvSpPr>
        <p:spPr bwMode="auto">
          <a:xfrm>
            <a:off x="6464300" y="5638800"/>
            <a:ext cx="1668463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 wrap="none" lIns="91429" tIns="45714" rIns="91429" bIns="45714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20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 1 bit + noise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67050"/>
            <a:ext cx="7772400" cy="723900"/>
          </a:xfrm>
        </p:spPr>
        <p:txBody>
          <a:bodyPr/>
          <a:lstStyle/>
          <a:p>
            <a:pPr algn="ctr"/>
            <a:r>
              <a:rPr lang="en-US" dirty="0" smtClean="0"/>
              <a:t>Steganography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0BD571-6E5A-4D03-B32D-155DB3ACEE7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1B58635-78C7-42B7-AEAF-76FA116EC20B}" type="slidenum">
              <a:rPr lang="en-US" smtClean="0">
                <a:solidFill>
                  <a:schemeClr val="tx1"/>
                </a:solidFill>
              </a:rPr>
              <a:pPr/>
              <a:t>55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838200" y="5410200"/>
            <a:ext cx="74676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000"/>
              <a:t>If an image is quantized, say from 8 bits to 6 bits and redisplayed  it can be all but impossible to tell the difference visually between the two.</a:t>
            </a:r>
          </a:p>
        </p:txBody>
      </p:sp>
      <p:pic>
        <p:nvPicPr>
          <p:cNvPr id="41990" name="Picture 6" descr="breugel - peasant d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6" y="1600200"/>
            <a:ext cx="52371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 Box 7"/>
          <p:cNvSpPr txBox="1">
            <a:spLocks noChangeArrowheads="1"/>
          </p:cNvSpPr>
          <p:nvPr/>
        </p:nvSpPr>
        <p:spPr bwMode="auto">
          <a:xfrm rot="5400000">
            <a:off x="6199188" y="3059112"/>
            <a:ext cx="3733800" cy="73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400"/>
              <a:t>Pieter Bruegel (the Elder, ca. 1525-69), </a:t>
            </a:r>
            <a:r>
              <a:rPr lang="en-US" sz="1400" i="1"/>
              <a:t>The Peasant Dance, </a:t>
            </a:r>
            <a:r>
              <a:rPr lang="en-US" sz="1400"/>
              <a:t>1568, Oil on oak panel, 114x164 cm,  Kunsthistorisches Museum Wien, Vienna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1905000" y="152400"/>
            <a:ext cx="24384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latin typeface="Comic Sans MS" pitchFamily="66" charset="0"/>
              </a:rPr>
              <a:t>8-bit-per-band, 3-band, “original” image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4AEC718A-4A3F-47E1-9C5C-FF701795FB92}" type="slidenum">
              <a:rPr lang="en-US" smtClean="0">
                <a:solidFill>
                  <a:schemeClr val="tx1"/>
                </a:solidFill>
              </a:rPr>
              <a:pPr/>
              <a:t>56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43012" name="Picture 7" descr="breugel - peasant dance - 6b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6" y="1600200"/>
            <a:ext cx="523489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1905000" y="152400"/>
            <a:ext cx="24384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6-bit-per-band, 3-band, quantized image</a:t>
            </a:r>
          </a:p>
        </p:txBody>
      </p:sp>
      <p:sp>
        <p:nvSpPr>
          <p:cNvPr id="430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3015" name="Text Box 5"/>
          <p:cNvSpPr txBox="1">
            <a:spLocks noChangeArrowheads="1"/>
          </p:cNvSpPr>
          <p:nvPr/>
        </p:nvSpPr>
        <p:spPr bwMode="auto">
          <a:xfrm rot="5400000">
            <a:off x="6199188" y="3059112"/>
            <a:ext cx="3733800" cy="73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400"/>
              <a:t>Pieter Bruegel (the Elder, ca. 1525-69), </a:t>
            </a:r>
            <a:r>
              <a:rPr lang="en-US" sz="1400" i="1"/>
              <a:t>The Peasant Dance, </a:t>
            </a:r>
            <a:r>
              <a:rPr lang="en-US" sz="1400"/>
              <a:t>1568, Oil on oak panel, 114x164 cm,  Kunsthistorisches Museum Wien, Vienna</a:t>
            </a:r>
          </a:p>
        </p:txBody>
      </p:sp>
      <p:sp>
        <p:nvSpPr>
          <p:cNvPr id="43016" name="Text Box 4"/>
          <p:cNvSpPr txBox="1">
            <a:spLocks noChangeArrowheads="1"/>
          </p:cNvSpPr>
          <p:nvPr/>
        </p:nvSpPr>
        <p:spPr bwMode="auto">
          <a:xfrm>
            <a:off x="838200" y="5410200"/>
            <a:ext cx="74676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000"/>
              <a:t>If an image is quantized, say from 8 bits to 6 bits and redisplayed  it can be all but impossible to tell the difference visually between the two.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D1F5F4B0-7BFB-41E7-B60E-060F4BE9CFE2}" type="slidenum">
              <a:rPr lang="en-US" smtClean="0">
                <a:solidFill>
                  <a:schemeClr val="tx1"/>
                </a:solidFill>
              </a:rPr>
              <a:pPr/>
              <a:t>57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44036" name="Picture 12" descr="Bruegal - 6-bit his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73300"/>
            <a:ext cx="36576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4038" name="Text Box 3"/>
          <p:cNvSpPr txBox="1">
            <a:spLocks noChangeArrowheads="1"/>
          </p:cNvSpPr>
          <p:nvPr/>
        </p:nvSpPr>
        <p:spPr bwMode="auto">
          <a:xfrm>
            <a:off x="381000" y="5105400"/>
            <a:ext cx="83216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000"/>
              <a:t>With simple image analysis, it is easy to tell the difference:  The histograms of the two versions indicate which is which. If the 6-bit version is displayed as an 8-bit image it has only pixels with values 0, 4, 8, … , 252.</a:t>
            </a:r>
          </a:p>
        </p:txBody>
      </p:sp>
      <p:sp>
        <p:nvSpPr>
          <p:cNvPr id="44039" name="Text Box 10"/>
          <p:cNvSpPr txBox="1">
            <a:spLocks noChangeArrowheads="1"/>
          </p:cNvSpPr>
          <p:nvPr/>
        </p:nvSpPr>
        <p:spPr bwMode="auto">
          <a:xfrm>
            <a:off x="1019175" y="1830388"/>
            <a:ext cx="3038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green-band histogram of 8-bit image</a:t>
            </a:r>
          </a:p>
        </p:txBody>
      </p:sp>
      <p:sp>
        <p:nvSpPr>
          <p:cNvPr id="44040" name="Text Box 11"/>
          <p:cNvSpPr txBox="1">
            <a:spLocks noChangeArrowheads="1"/>
          </p:cNvSpPr>
          <p:nvPr/>
        </p:nvSpPr>
        <p:spPr bwMode="auto">
          <a:xfrm>
            <a:off x="5133975" y="1828800"/>
            <a:ext cx="3038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green-band histogram of 6-bit image</a:t>
            </a:r>
          </a:p>
        </p:txBody>
      </p:sp>
      <p:pic>
        <p:nvPicPr>
          <p:cNvPr id="44041" name="Picture 13" descr="Bruegal - 8-bit his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73300"/>
            <a:ext cx="36576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2" name="Line 14"/>
          <p:cNvSpPr>
            <a:spLocks noChangeShapeType="1"/>
          </p:cNvSpPr>
          <p:nvPr/>
        </p:nvSpPr>
        <p:spPr bwMode="auto">
          <a:xfrm>
            <a:off x="800100" y="15240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33B8C3F-9ABE-4885-97F7-1D6D798D6CC0}" type="slidenum">
              <a:rPr lang="en-US" smtClean="0">
                <a:solidFill>
                  <a:schemeClr val="tx1"/>
                </a:solidFill>
              </a:rPr>
              <a:pPr/>
              <a:t>58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5060" name="Text Box 34"/>
          <p:cNvSpPr txBox="1">
            <a:spLocks noChangeArrowheads="1"/>
          </p:cNvSpPr>
          <p:nvPr/>
        </p:nvSpPr>
        <p:spPr bwMode="auto">
          <a:xfrm>
            <a:off x="4343400" y="1600200"/>
            <a:ext cx="4267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/>
              <a:t>That other information could be a message, perhaps encrypted, or even another image.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2895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/>
              <a:t>If the 6-bit version is displayed as an 8-bit image then the 8-bit pixels all have zeros in the lower 2 bits:</a:t>
            </a:r>
          </a:p>
        </p:txBody>
      </p:sp>
      <p:grpSp>
        <p:nvGrpSpPr>
          <p:cNvPr id="45063" name="Group 20"/>
          <p:cNvGrpSpPr>
            <a:grpSpLocks/>
          </p:cNvGrpSpPr>
          <p:nvPr/>
        </p:nvGrpSpPr>
        <p:grpSpPr bwMode="auto">
          <a:xfrm>
            <a:off x="457200" y="3733800"/>
            <a:ext cx="3048000" cy="381000"/>
            <a:chOff x="624" y="1248"/>
            <a:chExt cx="1920" cy="240"/>
          </a:xfrm>
        </p:grpSpPr>
        <p:sp>
          <p:nvSpPr>
            <p:cNvPr id="45097" name="Rectangle 18"/>
            <p:cNvSpPr>
              <a:spLocks noChangeArrowheads="1"/>
            </p:cNvSpPr>
            <p:nvPr/>
          </p:nvSpPr>
          <p:spPr bwMode="auto">
            <a:xfrm>
              <a:off x="2064" y="1248"/>
              <a:ext cx="240" cy="240"/>
            </a:xfrm>
            <a:prstGeom prst="rect">
              <a:avLst/>
            </a:prstGeom>
            <a:noFill/>
            <a:ln w="2857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098" name="Rectangle 19"/>
            <p:cNvSpPr>
              <a:spLocks noChangeArrowheads="1"/>
            </p:cNvSpPr>
            <p:nvPr/>
          </p:nvSpPr>
          <p:spPr bwMode="auto">
            <a:xfrm>
              <a:off x="2304" y="1248"/>
              <a:ext cx="240" cy="240"/>
            </a:xfrm>
            <a:prstGeom prst="rect">
              <a:avLst/>
            </a:prstGeom>
            <a:noFill/>
            <a:ln w="2857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099" name="Rectangle 13"/>
            <p:cNvSpPr>
              <a:spLocks noChangeArrowheads="1"/>
            </p:cNvSpPr>
            <p:nvPr/>
          </p:nvSpPr>
          <p:spPr bwMode="auto">
            <a:xfrm>
              <a:off x="182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100" name="Rectangle 8"/>
            <p:cNvSpPr>
              <a:spLocks noChangeArrowheads="1"/>
            </p:cNvSpPr>
            <p:nvPr/>
          </p:nvSpPr>
          <p:spPr bwMode="auto">
            <a:xfrm>
              <a:off x="62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101" name="Rectangle 9"/>
            <p:cNvSpPr>
              <a:spLocks noChangeArrowheads="1"/>
            </p:cNvSpPr>
            <p:nvPr/>
          </p:nvSpPr>
          <p:spPr bwMode="auto">
            <a:xfrm>
              <a:off x="86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102" name="Rectangle 10"/>
            <p:cNvSpPr>
              <a:spLocks noChangeArrowheads="1"/>
            </p:cNvSpPr>
            <p:nvPr/>
          </p:nvSpPr>
          <p:spPr bwMode="auto">
            <a:xfrm>
              <a:off x="110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103" name="Rectangle 11"/>
            <p:cNvSpPr>
              <a:spLocks noChangeArrowheads="1"/>
            </p:cNvSpPr>
            <p:nvPr/>
          </p:nvSpPr>
          <p:spPr bwMode="auto">
            <a:xfrm>
              <a:off x="134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104" name="Rectangle 12"/>
            <p:cNvSpPr>
              <a:spLocks noChangeArrowheads="1"/>
            </p:cNvSpPr>
            <p:nvPr/>
          </p:nvSpPr>
          <p:spPr bwMode="auto">
            <a:xfrm>
              <a:off x="158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5064" name="Text Box 21"/>
          <p:cNvSpPr txBox="1">
            <a:spLocks noChangeArrowheads="1"/>
          </p:cNvSpPr>
          <p:nvPr/>
        </p:nvSpPr>
        <p:spPr bwMode="auto">
          <a:xfrm>
            <a:off x="3160713" y="37480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0</a:t>
            </a:r>
          </a:p>
        </p:txBody>
      </p:sp>
      <p:sp>
        <p:nvSpPr>
          <p:cNvPr id="45065" name="Text Box 22"/>
          <p:cNvSpPr txBox="1">
            <a:spLocks noChangeArrowheads="1"/>
          </p:cNvSpPr>
          <p:nvPr/>
        </p:nvSpPr>
        <p:spPr bwMode="auto">
          <a:xfrm>
            <a:off x="2779713" y="37480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0</a:t>
            </a:r>
          </a:p>
        </p:txBody>
      </p:sp>
      <p:sp>
        <p:nvSpPr>
          <p:cNvPr id="45066" name="Text Box 24"/>
          <p:cNvSpPr txBox="1">
            <a:spLocks noChangeArrowheads="1"/>
          </p:cNvSpPr>
          <p:nvPr/>
        </p:nvSpPr>
        <p:spPr bwMode="auto">
          <a:xfrm>
            <a:off x="869950" y="3733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</a:t>
            </a:r>
          </a:p>
        </p:txBody>
      </p:sp>
      <p:sp>
        <p:nvSpPr>
          <p:cNvPr id="45067" name="Text Box 25"/>
          <p:cNvSpPr txBox="1">
            <a:spLocks noChangeArrowheads="1"/>
          </p:cNvSpPr>
          <p:nvPr/>
        </p:nvSpPr>
        <p:spPr bwMode="auto">
          <a:xfrm>
            <a:off x="488950" y="3733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</a:t>
            </a:r>
          </a:p>
        </p:txBody>
      </p:sp>
      <p:sp>
        <p:nvSpPr>
          <p:cNvPr id="45068" name="Text Box 26"/>
          <p:cNvSpPr txBox="1">
            <a:spLocks noChangeArrowheads="1"/>
          </p:cNvSpPr>
          <p:nvPr/>
        </p:nvSpPr>
        <p:spPr bwMode="auto">
          <a:xfrm>
            <a:off x="1631950" y="3733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</a:t>
            </a:r>
          </a:p>
        </p:txBody>
      </p:sp>
      <p:sp>
        <p:nvSpPr>
          <p:cNvPr id="45069" name="Text Box 27"/>
          <p:cNvSpPr txBox="1">
            <a:spLocks noChangeArrowheads="1"/>
          </p:cNvSpPr>
          <p:nvPr/>
        </p:nvSpPr>
        <p:spPr bwMode="auto">
          <a:xfrm>
            <a:off x="1250950" y="3733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</a:t>
            </a:r>
          </a:p>
        </p:txBody>
      </p:sp>
      <p:sp>
        <p:nvSpPr>
          <p:cNvPr id="45070" name="Text Box 28"/>
          <p:cNvSpPr txBox="1">
            <a:spLocks noChangeArrowheads="1"/>
          </p:cNvSpPr>
          <p:nvPr/>
        </p:nvSpPr>
        <p:spPr bwMode="auto">
          <a:xfrm>
            <a:off x="2012950" y="3733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</a:t>
            </a:r>
          </a:p>
        </p:txBody>
      </p:sp>
      <p:sp>
        <p:nvSpPr>
          <p:cNvPr id="45071" name="Text Box 29"/>
          <p:cNvSpPr txBox="1">
            <a:spLocks noChangeArrowheads="1"/>
          </p:cNvSpPr>
          <p:nvPr/>
        </p:nvSpPr>
        <p:spPr bwMode="auto">
          <a:xfrm>
            <a:off x="2393950" y="3733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latin typeface="Arial" charset="0"/>
              </a:rPr>
              <a:t>b</a:t>
            </a:r>
          </a:p>
        </p:txBody>
      </p:sp>
      <p:sp>
        <p:nvSpPr>
          <p:cNvPr id="45072" name="Text Box 30"/>
          <p:cNvSpPr txBox="1">
            <a:spLocks noChangeArrowheads="1"/>
          </p:cNvSpPr>
          <p:nvPr/>
        </p:nvSpPr>
        <p:spPr bwMode="auto">
          <a:xfrm>
            <a:off x="1074738" y="4194175"/>
            <a:ext cx="1050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>
                <a:latin typeface="Arial" charset="0"/>
              </a:rPr>
              <a:t>b = 0 or 1</a:t>
            </a:r>
          </a:p>
        </p:txBody>
      </p:sp>
      <p:sp>
        <p:nvSpPr>
          <p:cNvPr id="45073" name="Text Box 31"/>
          <p:cNvSpPr txBox="1">
            <a:spLocks noChangeArrowheads="1"/>
          </p:cNvSpPr>
          <p:nvPr/>
        </p:nvSpPr>
        <p:spPr bwMode="auto">
          <a:xfrm>
            <a:off x="2638425" y="4192588"/>
            <a:ext cx="9731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>
                <a:latin typeface="Arial" charset="0"/>
              </a:rPr>
              <a:t>always 0</a:t>
            </a:r>
          </a:p>
        </p:txBody>
      </p:sp>
      <p:sp>
        <p:nvSpPr>
          <p:cNvPr id="45074" name="Text Box 32"/>
          <p:cNvSpPr txBox="1">
            <a:spLocks noChangeArrowheads="1"/>
          </p:cNvSpPr>
          <p:nvPr/>
        </p:nvSpPr>
        <p:spPr bwMode="auto">
          <a:xfrm>
            <a:off x="533400" y="4543425"/>
            <a:ext cx="3048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/>
              <a:t>This introduces the possibility of encoding other information in the low-order bits.</a:t>
            </a:r>
          </a:p>
        </p:txBody>
      </p:sp>
      <p:grpSp>
        <p:nvGrpSpPr>
          <p:cNvPr id="45075" name="Group 51"/>
          <p:cNvGrpSpPr>
            <a:grpSpLocks/>
          </p:cNvGrpSpPr>
          <p:nvPr/>
        </p:nvGrpSpPr>
        <p:grpSpPr bwMode="auto">
          <a:xfrm>
            <a:off x="5153025" y="2971800"/>
            <a:ext cx="2646363" cy="2479675"/>
            <a:chOff x="3037" y="1907"/>
            <a:chExt cx="1667" cy="1562"/>
          </a:xfrm>
        </p:grpSpPr>
        <p:grpSp>
          <p:nvGrpSpPr>
            <p:cNvPr id="45082" name="Group 50"/>
            <p:cNvGrpSpPr>
              <a:grpSpLocks/>
            </p:cNvGrpSpPr>
            <p:nvPr/>
          </p:nvGrpSpPr>
          <p:grpSpPr bwMode="auto">
            <a:xfrm>
              <a:off x="3894" y="1907"/>
              <a:ext cx="810" cy="1562"/>
              <a:chOff x="4176" y="1907"/>
              <a:chExt cx="810" cy="1562"/>
            </a:xfrm>
          </p:grpSpPr>
          <p:sp>
            <p:nvSpPr>
              <p:cNvPr id="45090" name="AutoShape 35"/>
              <p:cNvSpPr>
                <a:spLocks noChangeArrowheads="1"/>
              </p:cNvSpPr>
              <p:nvPr/>
            </p:nvSpPr>
            <p:spPr bwMode="auto">
              <a:xfrm>
                <a:off x="4252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Image 2</a:t>
                </a:r>
              </a:p>
            </p:txBody>
          </p:sp>
          <p:sp>
            <p:nvSpPr>
              <p:cNvPr id="45091" name="AutoShape 38"/>
              <p:cNvSpPr>
                <a:spLocks noChangeArrowheads="1"/>
              </p:cNvSpPr>
              <p:nvPr/>
            </p:nvSpPr>
            <p:spPr bwMode="auto">
              <a:xfrm>
                <a:off x="4239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R-Shift 6</a:t>
                </a:r>
              </a:p>
            </p:txBody>
          </p:sp>
          <p:sp>
            <p:nvSpPr>
              <p:cNvPr id="45092" name="AutoShape 39"/>
              <p:cNvSpPr>
                <a:spLocks noChangeArrowheads="1"/>
              </p:cNvSpPr>
              <p:nvPr/>
            </p:nvSpPr>
            <p:spPr bwMode="auto">
              <a:xfrm>
                <a:off x="4461" y="2784"/>
                <a:ext cx="240" cy="240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093" name="AutoShape 41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810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Image Out</a:t>
                </a:r>
              </a:p>
            </p:txBody>
          </p:sp>
          <p:sp>
            <p:nvSpPr>
              <p:cNvPr id="45094" name="Line 44"/>
              <p:cNvSpPr>
                <a:spLocks noChangeShapeType="1"/>
              </p:cNvSpPr>
              <p:nvPr/>
            </p:nvSpPr>
            <p:spPr bwMode="auto">
              <a:xfrm>
                <a:off x="4581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095" name="Line 45"/>
              <p:cNvSpPr>
                <a:spLocks noChangeShapeType="1"/>
              </p:cNvSpPr>
              <p:nvPr/>
            </p:nvSpPr>
            <p:spPr bwMode="auto">
              <a:xfrm>
                <a:off x="4581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096" name="Line 46"/>
              <p:cNvSpPr>
                <a:spLocks noChangeShapeType="1"/>
              </p:cNvSpPr>
              <p:nvPr/>
            </p:nvSpPr>
            <p:spPr bwMode="auto">
              <a:xfrm>
                <a:off x="4581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5083" name="Line 47"/>
            <p:cNvSpPr>
              <a:spLocks noChangeShapeType="1"/>
            </p:cNvSpPr>
            <p:nvPr/>
          </p:nvSpPr>
          <p:spPr bwMode="auto">
            <a:xfrm>
              <a:off x="3414" y="290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45084" name="Group 48"/>
            <p:cNvGrpSpPr>
              <a:grpSpLocks/>
            </p:cNvGrpSpPr>
            <p:nvPr/>
          </p:nvGrpSpPr>
          <p:grpSpPr bwMode="auto">
            <a:xfrm>
              <a:off x="3037" y="1907"/>
              <a:ext cx="684" cy="1116"/>
              <a:chOff x="3037" y="1907"/>
              <a:chExt cx="684" cy="1116"/>
            </a:xfrm>
          </p:grpSpPr>
          <p:sp>
            <p:nvSpPr>
              <p:cNvPr id="45085" name="Line 42"/>
              <p:cNvSpPr>
                <a:spLocks noChangeShapeType="1"/>
              </p:cNvSpPr>
              <p:nvPr/>
            </p:nvSpPr>
            <p:spPr bwMode="auto">
              <a:xfrm>
                <a:off x="3379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086" name="Line 43"/>
              <p:cNvSpPr>
                <a:spLocks noChangeShapeType="1"/>
              </p:cNvSpPr>
              <p:nvPr/>
            </p:nvSpPr>
            <p:spPr bwMode="auto">
              <a:xfrm>
                <a:off x="3379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087" name="AutoShape 33"/>
              <p:cNvSpPr>
                <a:spLocks noChangeArrowheads="1"/>
              </p:cNvSpPr>
              <p:nvPr/>
            </p:nvSpPr>
            <p:spPr bwMode="auto">
              <a:xfrm>
                <a:off x="3050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Image 1</a:t>
                </a:r>
              </a:p>
            </p:txBody>
          </p:sp>
          <p:sp>
            <p:nvSpPr>
              <p:cNvPr id="45088" name="AutoShape 36"/>
              <p:cNvSpPr>
                <a:spLocks noChangeArrowheads="1"/>
              </p:cNvSpPr>
              <p:nvPr/>
            </p:nvSpPr>
            <p:spPr bwMode="auto">
              <a:xfrm>
                <a:off x="3037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R-Shift 2</a:t>
                </a:r>
              </a:p>
            </p:txBody>
          </p:sp>
          <p:sp>
            <p:nvSpPr>
              <p:cNvPr id="45089" name="AutoShape 37"/>
              <p:cNvSpPr>
                <a:spLocks noChangeArrowheads="1"/>
              </p:cNvSpPr>
              <p:nvPr/>
            </p:nvSpPr>
            <p:spPr bwMode="auto">
              <a:xfrm>
                <a:off x="3049" y="2784"/>
                <a:ext cx="660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L-Shift 2</a:t>
                </a:r>
              </a:p>
            </p:txBody>
          </p:sp>
        </p:grpSp>
      </p:grpSp>
      <p:sp>
        <p:nvSpPr>
          <p:cNvPr id="45076" name="Text Box 52"/>
          <p:cNvSpPr txBox="1">
            <a:spLocks noChangeArrowheads="1"/>
          </p:cNvSpPr>
          <p:nvPr/>
        </p:nvSpPr>
        <p:spPr bwMode="auto">
          <a:xfrm>
            <a:off x="4686300" y="5791200"/>
            <a:ext cx="3581400" cy="3143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400" i="1"/>
              <a:t>X</a:t>
            </a:r>
            <a:r>
              <a:rPr lang="en-US" sz="1400"/>
              <a:t>-Shift </a:t>
            </a:r>
            <a:r>
              <a:rPr lang="en-US" sz="1400" i="1"/>
              <a:t>n</a:t>
            </a:r>
            <a:r>
              <a:rPr lang="en-US" sz="1400"/>
              <a:t> = logical left or right shift by </a:t>
            </a:r>
            <a:r>
              <a:rPr lang="en-US" sz="1400" i="1"/>
              <a:t>n</a:t>
            </a:r>
            <a:r>
              <a:rPr lang="en-US" sz="1400"/>
              <a:t> bits.</a:t>
            </a:r>
            <a:endParaRPr lang="en-US" sz="1400" i="1"/>
          </a:p>
        </p:txBody>
      </p:sp>
      <p:sp>
        <p:nvSpPr>
          <p:cNvPr id="45077" name="Text Box 53"/>
          <p:cNvSpPr txBox="1">
            <a:spLocks noChangeArrowheads="1"/>
          </p:cNvSpPr>
          <p:nvPr/>
        </p:nvSpPr>
        <p:spPr bwMode="auto">
          <a:xfrm>
            <a:off x="5334000" y="5029200"/>
            <a:ext cx="762000" cy="496888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400"/>
              <a:t>logical </a:t>
            </a:r>
            <a:r>
              <a:rPr lang="en-US" sz="1200"/>
              <a:t>OR</a:t>
            </a:r>
            <a:endParaRPr lang="en-US" sz="1200" i="1"/>
          </a:p>
        </p:txBody>
      </p:sp>
      <p:sp>
        <p:nvSpPr>
          <p:cNvPr id="45078" name="Line 54"/>
          <p:cNvSpPr>
            <a:spLocks noChangeShapeType="1"/>
          </p:cNvSpPr>
          <p:nvPr/>
        </p:nvSpPr>
        <p:spPr bwMode="auto">
          <a:xfrm flipV="1">
            <a:off x="6172200" y="47244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9" name="Line 55"/>
          <p:cNvSpPr>
            <a:spLocks noChangeShapeType="1"/>
          </p:cNvSpPr>
          <p:nvPr/>
        </p:nvSpPr>
        <p:spPr bwMode="auto">
          <a:xfrm>
            <a:off x="800100" y="15240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80" name="Line 56"/>
          <p:cNvSpPr>
            <a:spLocks noChangeShapeType="1"/>
          </p:cNvSpPr>
          <p:nvPr/>
        </p:nvSpPr>
        <p:spPr bwMode="auto">
          <a:xfrm>
            <a:off x="4038600" y="17526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7B3A26E-2A14-475A-84FE-7E8965A8F3C6}" type="slidenum">
              <a:rPr lang="en-US" smtClean="0">
                <a:solidFill>
                  <a:schemeClr val="tx1"/>
                </a:solidFill>
              </a:rPr>
              <a:pPr/>
              <a:t>59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46084" name="Picture 2" descr="breugel - peasant dance - 6b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98613"/>
            <a:ext cx="5237163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 Box 3"/>
          <p:cNvSpPr txBox="1">
            <a:spLocks noChangeArrowheads="1"/>
          </p:cNvSpPr>
          <p:nvPr/>
        </p:nvSpPr>
        <p:spPr bwMode="auto">
          <a:xfrm>
            <a:off x="1905000" y="152400"/>
            <a:ext cx="2514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Image 1 in upper 6-bits. Image 2 in lower 2-bits.</a:t>
            </a:r>
          </a:p>
        </p:txBody>
      </p:sp>
      <p:sp>
        <p:nvSpPr>
          <p:cNvPr id="4608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381000" y="5334000"/>
            <a:ext cx="7162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/>
              <a:t>The second image is invisible because the value of each pixel is between 0 and 3.  For any given pixel, its value is added to the to the collocated pixel in the first image that has a value from the set {0, 4, 8, … , 252}.  The 2</a:t>
            </a:r>
            <a:r>
              <a:rPr lang="en-US" sz="1600" baseline="30000"/>
              <a:t>nd</a:t>
            </a:r>
            <a:r>
              <a:rPr lang="en-US" sz="1600"/>
              <a:t> image is noise on the 1</a:t>
            </a:r>
            <a:r>
              <a:rPr lang="en-US" sz="1600" baseline="30000"/>
              <a:t>st</a:t>
            </a:r>
            <a:r>
              <a:rPr lang="en-US" sz="1600"/>
              <a:t>.</a:t>
            </a:r>
          </a:p>
        </p:txBody>
      </p:sp>
      <p:sp>
        <p:nvSpPr>
          <p:cNvPr id="46088" name="Text Box 6"/>
          <p:cNvSpPr txBox="1">
            <a:spLocks noChangeArrowheads="1"/>
          </p:cNvSpPr>
          <p:nvPr/>
        </p:nvSpPr>
        <p:spPr bwMode="auto">
          <a:xfrm rot="5400000">
            <a:off x="6199188" y="3059112"/>
            <a:ext cx="3733800" cy="73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400"/>
              <a:t>Pieter Bruegel (the Elder, ca. 1525-69), </a:t>
            </a:r>
            <a:r>
              <a:rPr lang="en-US" sz="1400" i="1"/>
              <a:t>The Peasant Dance, </a:t>
            </a:r>
            <a:r>
              <a:rPr lang="en-US" sz="1400"/>
              <a:t>1568, Oil on oak panel, 114x164 cm,  Kunsthistorisches Museum Wien, Vienna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2626BDC0-DB1D-4208-B32D-0B81EBC11D7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7171" name="Picture 2" descr="Sampling Quantizatio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 descr="Sampling Quantization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6" descr="Sampling Quantization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7" descr="Sampling Quantization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8" descr="Sampling Quantization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Pixelization and Quantization</a:t>
            </a:r>
          </a:p>
        </p:txBody>
      </p:sp>
      <p:sp>
        <p:nvSpPr>
          <p:cNvPr id="7177" name="Text Box 13"/>
          <p:cNvSpPr txBox="1">
            <a:spLocks noChangeArrowheads="1"/>
          </p:cNvSpPr>
          <p:nvPr/>
        </p:nvSpPr>
        <p:spPr bwMode="auto">
          <a:xfrm>
            <a:off x="1143000" y="2117725"/>
            <a:ext cx="12017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pixel grid</a:t>
            </a:r>
          </a:p>
        </p:txBody>
      </p:sp>
      <p:sp>
        <p:nvSpPr>
          <p:cNvPr id="7178" name="Line 14"/>
          <p:cNvSpPr>
            <a:spLocks noChangeShapeType="1"/>
          </p:cNvSpPr>
          <p:nvPr/>
        </p:nvSpPr>
        <p:spPr bwMode="auto">
          <a:xfrm>
            <a:off x="1219200" y="1981200"/>
            <a:ext cx="6705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179" name="Line 16"/>
          <p:cNvSpPr>
            <a:spLocks noChangeShapeType="1"/>
          </p:cNvSpPr>
          <p:nvPr/>
        </p:nvSpPr>
        <p:spPr bwMode="auto">
          <a:xfrm>
            <a:off x="831850" y="2689225"/>
            <a:ext cx="0" cy="194945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18"/>
          <p:cNvSpPr>
            <a:spLocks noChangeShapeType="1"/>
          </p:cNvSpPr>
          <p:nvPr/>
        </p:nvSpPr>
        <p:spPr bwMode="auto">
          <a:xfrm>
            <a:off x="831850" y="2689225"/>
            <a:ext cx="180022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Text Box 19"/>
          <p:cNvSpPr txBox="1">
            <a:spLocks noChangeArrowheads="1"/>
          </p:cNvSpPr>
          <p:nvPr/>
        </p:nvSpPr>
        <p:spPr bwMode="auto">
          <a:xfrm>
            <a:off x="2695575" y="2352675"/>
            <a:ext cx="1006475" cy="2603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100">
                <a:latin typeface="Comic Sans MS" pitchFamily="66" charset="0"/>
              </a:rPr>
              <a:t>column index</a:t>
            </a:r>
          </a:p>
        </p:txBody>
      </p:sp>
      <p:sp>
        <p:nvSpPr>
          <p:cNvPr id="7182" name="Freeform 21"/>
          <p:cNvSpPr>
            <a:spLocks/>
          </p:cNvSpPr>
          <p:nvPr/>
        </p:nvSpPr>
        <p:spPr bwMode="auto">
          <a:xfrm>
            <a:off x="2135188" y="2476500"/>
            <a:ext cx="612775" cy="341313"/>
          </a:xfrm>
          <a:custGeom>
            <a:avLst/>
            <a:gdLst>
              <a:gd name="T0" fmla="*/ 2147483647 w 424"/>
              <a:gd name="T1" fmla="*/ 2147483647 h 244"/>
              <a:gd name="T2" fmla="*/ 2147483647 w 424"/>
              <a:gd name="T3" fmla="*/ 2147483647 h 244"/>
              <a:gd name="T4" fmla="*/ 2147483647 w 424"/>
              <a:gd name="T5" fmla="*/ 2147483647 h 244"/>
              <a:gd name="T6" fmla="*/ 2147483647 w 424"/>
              <a:gd name="T7" fmla="*/ 2147483647 h 244"/>
              <a:gd name="T8" fmla="*/ 2147483647 w 424"/>
              <a:gd name="T9" fmla="*/ 2147483647 h 244"/>
              <a:gd name="T10" fmla="*/ 2147483647 w 424"/>
              <a:gd name="T11" fmla="*/ 2147483647 h 244"/>
              <a:gd name="T12" fmla="*/ 2147483647 w 424"/>
              <a:gd name="T13" fmla="*/ 2147483647 h 244"/>
              <a:gd name="T14" fmla="*/ 2147483647 w 424"/>
              <a:gd name="T15" fmla="*/ 2147483647 h 244"/>
              <a:gd name="T16" fmla="*/ 0 w 424"/>
              <a:gd name="T17" fmla="*/ 2147483647 h 244"/>
              <a:gd name="T18" fmla="*/ 2147483647 w 424"/>
              <a:gd name="T19" fmla="*/ 2147483647 h 244"/>
              <a:gd name="T20" fmla="*/ 2147483647 w 424"/>
              <a:gd name="T21" fmla="*/ 2147483647 h 244"/>
              <a:gd name="T22" fmla="*/ 2147483647 w 424"/>
              <a:gd name="T23" fmla="*/ 2147483647 h 24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4" h="244">
                <a:moveTo>
                  <a:pt x="48" y="84"/>
                </a:moveTo>
                <a:cubicBezTo>
                  <a:pt x="69" y="88"/>
                  <a:pt x="86" y="92"/>
                  <a:pt x="104" y="104"/>
                </a:cubicBezTo>
                <a:cubicBezTo>
                  <a:pt x="118" y="124"/>
                  <a:pt x="132" y="140"/>
                  <a:pt x="140" y="164"/>
                </a:cubicBezTo>
                <a:cubicBezTo>
                  <a:pt x="137" y="185"/>
                  <a:pt x="138" y="213"/>
                  <a:pt x="116" y="220"/>
                </a:cubicBezTo>
                <a:cubicBezTo>
                  <a:pt x="103" y="239"/>
                  <a:pt x="113" y="230"/>
                  <a:pt x="84" y="240"/>
                </a:cubicBezTo>
                <a:cubicBezTo>
                  <a:pt x="80" y="241"/>
                  <a:pt x="72" y="244"/>
                  <a:pt x="72" y="244"/>
                </a:cubicBezTo>
                <a:cubicBezTo>
                  <a:pt x="48" y="238"/>
                  <a:pt x="43" y="225"/>
                  <a:pt x="24" y="212"/>
                </a:cubicBezTo>
                <a:cubicBezTo>
                  <a:pt x="19" y="204"/>
                  <a:pt x="11" y="197"/>
                  <a:pt x="8" y="188"/>
                </a:cubicBezTo>
                <a:cubicBezTo>
                  <a:pt x="5" y="180"/>
                  <a:pt x="0" y="164"/>
                  <a:pt x="0" y="164"/>
                </a:cubicBezTo>
                <a:cubicBezTo>
                  <a:pt x="2" y="146"/>
                  <a:pt x="5" y="111"/>
                  <a:pt x="20" y="96"/>
                </a:cubicBezTo>
                <a:cubicBezTo>
                  <a:pt x="99" y="17"/>
                  <a:pt x="212" y="17"/>
                  <a:pt x="316" y="4"/>
                </a:cubicBezTo>
                <a:cubicBezTo>
                  <a:pt x="352" y="0"/>
                  <a:pt x="388" y="4"/>
                  <a:pt x="424" y="4"/>
                </a:cubicBezTo>
              </a:path>
            </a:pathLst>
          </a:custGeom>
          <a:noFill/>
          <a:ln w="127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22"/>
          <p:cNvSpPr>
            <a:spLocks noChangeShapeType="1"/>
          </p:cNvSpPr>
          <p:nvPr/>
        </p:nvSpPr>
        <p:spPr bwMode="auto">
          <a:xfrm>
            <a:off x="2216150" y="2689225"/>
            <a:ext cx="207963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23"/>
          <p:cNvSpPr txBox="1">
            <a:spLocks noChangeArrowheads="1"/>
          </p:cNvSpPr>
          <p:nvPr/>
        </p:nvSpPr>
        <p:spPr bwMode="auto">
          <a:xfrm rot="-5400000">
            <a:off x="73818" y="3717132"/>
            <a:ext cx="804863" cy="2603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82058" tIns="41029" rIns="82058" bIns="41029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100">
                <a:latin typeface="Comic Sans MS" pitchFamily="66" charset="0"/>
              </a:rPr>
              <a:t>row index</a:t>
            </a:r>
          </a:p>
        </p:txBody>
      </p:sp>
      <p:sp>
        <p:nvSpPr>
          <p:cNvPr id="7185" name="Freeform 26"/>
          <p:cNvSpPr>
            <a:spLocks/>
          </p:cNvSpPr>
          <p:nvPr/>
        </p:nvSpPr>
        <p:spPr bwMode="auto">
          <a:xfrm>
            <a:off x="387350" y="4151313"/>
            <a:ext cx="550863" cy="292100"/>
          </a:xfrm>
          <a:custGeom>
            <a:avLst/>
            <a:gdLst>
              <a:gd name="T0" fmla="*/ 2147483647 w 382"/>
              <a:gd name="T1" fmla="*/ 2147483647 h 208"/>
              <a:gd name="T2" fmla="*/ 2147483647 w 382"/>
              <a:gd name="T3" fmla="*/ 2147483647 h 208"/>
              <a:gd name="T4" fmla="*/ 2147483647 w 382"/>
              <a:gd name="T5" fmla="*/ 2147483647 h 208"/>
              <a:gd name="T6" fmla="*/ 2147483647 w 382"/>
              <a:gd name="T7" fmla="*/ 2147483647 h 208"/>
              <a:gd name="T8" fmla="*/ 2147483647 w 382"/>
              <a:gd name="T9" fmla="*/ 2147483647 h 208"/>
              <a:gd name="T10" fmla="*/ 2147483647 w 382"/>
              <a:gd name="T11" fmla="*/ 2147483647 h 208"/>
              <a:gd name="T12" fmla="*/ 2147483647 w 382"/>
              <a:gd name="T13" fmla="*/ 2147483647 h 208"/>
              <a:gd name="T14" fmla="*/ 2147483647 w 382"/>
              <a:gd name="T15" fmla="*/ 2147483647 h 208"/>
              <a:gd name="T16" fmla="*/ 2147483647 w 382"/>
              <a:gd name="T17" fmla="*/ 2147483647 h 208"/>
              <a:gd name="T18" fmla="*/ 2147483647 w 382"/>
              <a:gd name="T19" fmla="*/ 2147483647 h 208"/>
              <a:gd name="T20" fmla="*/ 0 w 382"/>
              <a:gd name="T21" fmla="*/ 0 h 2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82" h="208">
                <a:moveTo>
                  <a:pt x="224" y="208"/>
                </a:moveTo>
                <a:cubicBezTo>
                  <a:pt x="225" y="184"/>
                  <a:pt x="225" y="160"/>
                  <a:pt x="228" y="136"/>
                </a:cubicBezTo>
                <a:cubicBezTo>
                  <a:pt x="230" y="122"/>
                  <a:pt x="260" y="108"/>
                  <a:pt x="260" y="108"/>
                </a:cubicBezTo>
                <a:cubicBezTo>
                  <a:pt x="298" y="111"/>
                  <a:pt x="332" y="111"/>
                  <a:pt x="364" y="132"/>
                </a:cubicBezTo>
                <a:cubicBezTo>
                  <a:pt x="371" y="143"/>
                  <a:pt x="380" y="168"/>
                  <a:pt x="380" y="168"/>
                </a:cubicBezTo>
                <a:cubicBezTo>
                  <a:pt x="376" y="189"/>
                  <a:pt x="382" y="192"/>
                  <a:pt x="364" y="200"/>
                </a:cubicBezTo>
                <a:cubicBezTo>
                  <a:pt x="356" y="203"/>
                  <a:pt x="340" y="208"/>
                  <a:pt x="340" y="208"/>
                </a:cubicBezTo>
                <a:cubicBezTo>
                  <a:pt x="270" y="203"/>
                  <a:pt x="188" y="192"/>
                  <a:pt x="128" y="152"/>
                </a:cubicBezTo>
                <a:cubicBezTo>
                  <a:pt x="108" y="139"/>
                  <a:pt x="88" y="125"/>
                  <a:pt x="68" y="112"/>
                </a:cubicBezTo>
                <a:cubicBezTo>
                  <a:pt x="60" y="107"/>
                  <a:pt x="44" y="96"/>
                  <a:pt x="44" y="96"/>
                </a:cubicBezTo>
                <a:cubicBezTo>
                  <a:pt x="26" y="69"/>
                  <a:pt x="0" y="33"/>
                  <a:pt x="0" y="0"/>
                </a:cubicBezTo>
              </a:path>
            </a:pathLst>
          </a:custGeom>
          <a:noFill/>
          <a:ln w="12700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6" name="Line 27"/>
          <p:cNvSpPr>
            <a:spLocks noChangeShapeType="1"/>
          </p:cNvSpPr>
          <p:nvPr/>
        </p:nvSpPr>
        <p:spPr bwMode="auto">
          <a:xfrm>
            <a:off x="831850" y="4235450"/>
            <a:ext cx="0" cy="13493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Text Box 28"/>
          <p:cNvSpPr txBox="1">
            <a:spLocks noChangeArrowheads="1"/>
          </p:cNvSpPr>
          <p:nvPr/>
        </p:nvSpPr>
        <p:spPr bwMode="auto">
          <a:xfrm>
            <a:off x="3048000" y="4860925"/>
            <a:ext cx="12017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pixelated</a:t>
            </a:r>
          </a:p>
        </p:txBody>
      </p:sp>
      <p:sp>
        <p:nvSpPr>
          <p:cNvPr id="7188" name="Text Box 29"/>
          <p:cNvSpPr txBox="1">
            <a:spLocks noChangeArrowheads="1"/>
          </p:cNvSpPr>
          <p:nvPr/>
        </p:nvSpPr>
        <p:spPr bwMode="auto">
          <a:xfrm>
            <a:off x="822325" y="4860925"/>
            <a:ext cx="1863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high-res image</a:t>
            </a:r>
          </a:p>
        </p:txBody>
      </p:sp>
      <p:sp>
        <p:nvSpPr>
          <p:cNvPr id="7189" name="Text Box 30"/>
          <p:cNvSpPr txBox="1">
            <a:spLocks noChangeArrowheads="1"/>
          </p:cNvSpPr>
          <p:nvPr/>
        </p:nvSpPr>
        <p:spPr bwMode="auto">
          <a:xfrm>
            <a:off x="4886325" y="4860925"/>
            <a:ext cx="12858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quantized</a:t>
            </a:r>
          </a:p>
        </p:txBody>
      </p:sp>
      <p:sp>
        <p:nvSpPr>
          <p:cNvPr id="7190" name="Text Box 31"/>
          <p:cNvSpPr txBox="1">
            <a:spLocks noChangeArrowheads="1"/>
          </p:cNvSpPr>
          <p:nvPr/>
        </p:nvSpPr>
        <p:spPr bwMode="auto">
          <a:xfrm>
            <a:off x="6511925" y="4860925"/>
            <a:ext cx="1766888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8" tIns="45709" rIns="91418" bIns="45709" anchor="ctr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pixelated</a:t>
            </a:r>
          </a:p>
          <a:p>
            <a:pPr algn="ctr">
              <a:spcBef>
                <a:spcPct val="0"/>
              </a:spcBef>
            </a:pPr>
            <a:r>
              <a:rPr lang="en-US" sz="2000">
                <a:latin typeface="Arial" charset="0"/>
              </a:rPr>
              <a:t> &amp; quantized</a:t>
            </a:r>
          </a:p>
        </p:txBody>
      </p:sp>
      <p:sp>
        <p:nvSpPr>
          <p:cNvPr id="7192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400" y="5410200"/>
            <a:ext cx="4106862" cy="1015663"/>
          </a:xfrm>
          <a:prstGeom prst="rect">
            <a:avLst/>
          </a:prstGeom>
          <a:solidFill>
            <a:srgbClr val="FFFFCC"/>
          </a:solidFill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the photons that hit a single sensor combine to produce a single intensity. The result is pixelization of the image.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4886325" y="5717977"/>
            <a:ext cx="4106862" cy="707886"/>
          </a:xfrm>
          <a:prstGeom prst="rect">
            <a:avLst/>
          </a:prstGeom>
          <a:solidFill>
            <a:srgbClr val="FFFFCC"/>
          </a:solidFill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intensity values are quantized – mapped to a limited range of numbers.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08357AA-7DE6-4D33-99C1-FB98BD065AE2}" type="slidenum">
              <a:rPr lang="en-US" smtClean="0">
                <a:solidFill>
                  <a:schemeClr val="tx1"/>
                </a:solidFill>
              </a:rPr>
              <a:pPr/>
              <a:t>60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47108" name="Picture 2" descr="breugel - peasant dance - 6b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98613"/>
            <a:ext cx="5237163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3"/>
          <p:cNvSpPr txBox="1">
            <a:spLocks noChangeArrowheads="1"/>
          </p:cNvSpPr>
          <p:nvPr/>
        </p:nvSpPr>
        <p:spPr bwMode="auto">
          <a:xfrm>
            <a:off x="1905000" y="152400"/>
            <a:ext cx="2514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Image 1 in upper 6-bits. Image 2 in lower 2-bits.</a:t>
            </a: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7111" name="Text Box 5"/>
          <p:cNvSpPr txBox="1">
            <a:spLocks noChangeArrowheads="1"/>
          </p:cNvSpPr>
          <p:nvPr/>
        </p:nvSpPr>
        <p:spPr bwMode="auto">
          <a:xfrm>
            <a:off x="1905000" y="5410200"/>
            <a:ext cx="548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/>
              <a:t>To recover the second image (which is 2 bits per pixel per band) simply left shift the combined image by 6 bits.</a:t>
            </a:r>
          </a:p>
        </p:txBody>
      </p:sp>
      <p:sp>
        <p:nvSpPr>
          <p:cNvPr id="47112" name="Text Box 6"/>
          <p:cNvSpPr txBox="1">
            <a:spLocks noChangeArrowheads="1"/>
          </p:cNvSpPr>
          <p:nvPr/>
        </p:nvSpPr>
        <p:spPr bwMode="auto">
          <a:xfrm rot="5400000">
            <a:off x="6199188" y="3059112"/>
            <a:ext cx="3733800" cy="73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400"/>
              <a:t>Pieter Bruegel (the Elder, ca. 1525-69), </a:t>
            </a:r>
            <a:r>
              <a:rPr lang="en-US" sz="1400" i="1"/>
              <a:t>The Peasant Dance, </a:t>
            </a:r>
            <a:r>
              <a:rPr lang="en-US" sz="1400"/>
              <a:t>1568, Oil on oak panel, 114x164 cm,  Kunsthistorisches Museum Wien, Vienna</a:t>
            </a:r>
          </a:p>
        </p:txBody>
      </p:sp>
      <p:grpSp>
        <p:nvGrpSpPr>
          <p:cNvPr id="47113" name="Group 7"/>
          <p:cNvGrpSpPr>
            <a:grpSpLocks/>
          </p:cNvGrpSpPr>
          <p:nvPr/>
        </p:nvGrpSpPr>
        <p:grpSpPr bwMode="auto">
          <a:xfrm>
            <a:off x="730250" y="1600200"/>
            <a:ext cx="1174750" cy="3657600"/>
            <a:chOff x="460" y="1008"/>
            <a:chExt cx="740" cy="2304"/>
          </a:xfrm>
        </p:grpSpPr>
        <p:sp>
          <p:nvSpPr>
            <p:cNvPr id="47115" name="Line 8"/>
            <p:cNvSpPr>
              <a:spLocks noChangeShapeType="1"/>
            </p:cNvSpPr>
            <p:nvPr/>
          </p:nvSpPr>
          <p:spPr bwMode="auto">
            <a:xfrm flipH="1">
              <a:off x="768" y="216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7116" name="Freeform 9"/>
            <p:cNvSpPr>
              <a:spLocks/>
            </p:cNvSpPr>
            <p:nvPr/>
          </p:nvSpPr>
          <p:spPr bwMode="auto">
            <a:xfrm>
              <a:off x="1104" y="1008"/>
              <a:ext cx="96" cy="2304"/>
            </a:xfrm>
            <a:custGeom>
              <a:avLst/>
              <a:gdLst>
                <a:gd name="T0" fmla="*/ 96 w 96"/>
                <a:gd name="T1" fmla="*/ 0 h 2304"/>
                <a:gd name="T2" fmla="*/ 0 w 96"/>
                <a:gd name="T3" fmla="*/ 0 h 2304"/>
                <a:gd name="T4" fmla="*/ 0 w 96"/>
                <a:gd name="T5" fmla="*/ 2304 h 2304"/>
                <a:gd name="T6" fmla="*/ 96 w 96"/>
                <a:gd name="T7" fmla="*/ 2304 h 2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2304">
                  <a:moveTo>
                    <a:pt x="96" y="0"/>
                  </a:moveTo>
                  <a:lnTo>
                    <a:pt x="0" y="0"/>
                  </a:lnTo>
                  <a:lnTo>
                    <a:pt x="0" y="2304"/>
                  </a:lnTo>
                  <a:lnTo>
                    <a:pt x="96" y="2304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47117" name="Group 10"/>
            <p:cNvGrpSpPr>
              <a:grpSpLocks/>
            </p:cNvGrpSpPr>
            <p:nvPr/>
          </p:nvGrpSpPr>
          <p:grpSpPr bwMode="auto">
            <a:xfrm>
              <a:off x="460" y="1800"/>
              <a:ext cx="384" cy="1476"/>
              <a:chOff x="460" y="1800"/>
              <a:chExt cx="384" cy="1476"/>
            </a:xfrm>
          </p:grpSpPr>
          <p:sp>
            <p:nvSpPr>
              <p:cNvPr id="47118" name="Line 11"/>
              <p:cNvSpPr>
                <a:spLocks noChangeShapeType="1"/>
              </p:cNvSpPr>
              <p:nvPr/>
            </p:nvSpPr>
            <p:spPr bwMode="auto">
              <a:xfrm>
                <a:off x="652" y="249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19" name="Text Box 12"/>
              <p:cNvSpPr txBox="1">
                <a:spLocks noChangeArrowheads="1"/>
              </p:cNvSpPr>
              <p:nvPr/>
            </p:nvSpPr>
            <p:spPr bwMode="auto">
              <a:xfrm rot="-5400000">
                <a:off x="293" y="2040"/>
                <a:ext cx="720" cy="239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>
                    <a:latin typeface="Arial" charset="0"/>
                  </a:rPr>
                  <a:t>L-Shift 6</a:t>
                </a:r>
              </a:p>
            </p:txBody>
          </p:sp>
          <p:sp>
            <p:nvSpPr>
              <p:cNvPr id="47120" name="Oval 13"/>
              <p:cNvSpPr>
                <a:spLocks noChangeArrowheads="1"/>
              </p:cNvSpPr>
              <p:nvPr/>
            </p:nvSpPr>
            <p:spPr bwMode="auto">
              <a:xfrm>
                <a:off x="460" y="2882"/>
                <a:ext cx="384" cy="38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21" name="Text Box 14"/>
              <p:cNvSpPr txBox="1">
                <a:spLocks noChangeArrowheads="1"/>
              </p:cNvSpPr>
              <p:nvPr/>
            </p:nvSpPr>
            <p:spPr bwMode="auto">
              <a:xfrm>
                <a:off x="518" y="2872"/>
                <a:ext cx="19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z="3600">
                    <a:solidFill>
                      <a:srgbClr val="FF3300"/>
                    </a:solidFill>
                    <a:latin typeface="Arial" charset="0"/>
                  </a:rPr>
                  <a:t>?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FC21863-81DC-4C82-B8BE-83947E7C98EE}" type="slidenum">
              <a:rPr lang="en-US" smtClean="0">
                <a:solidFill>
                  <a:schemeClr val="tx1"/>
                </a:solidFill>
              </a:rPr>
              <a:pPr/>
              <a:t>61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48132" name="Picture 15" descr="breugel - peasant dance - 2bitUnSt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98613"/>
            <a:ext cx="5237163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3"/>
          <p:cNvSpPr txBox="1">
            <a:spLocks noChangeArrowheads="1"/>
          </p:cNvSpPr>
          <p:nvPr/>
        </p:nvSpPr>
        <p:spPr bwMode="auto">
          <a:xfrm>
            <a:off x="1905000" y="152400"/>
            <a:ext cx="2514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Image 2 in upper 2-bits. Image 1 shifted out</a:t>
            </a:r>
          </a:p>
        </p:txBody>
      </p:sp>
      <p:sp>
        <p:nvSpPr>
          <p:cNvPr id="4813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1905000" y="5410200"/>
            <a:ext cx="548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/>
              <a:t>To recover the second image (which is 2 bits per pixel per band) simply left shift the combined image by 6 bits.</a:t>
            </a: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 rot="5400000">
            <a:off x="6275388" y="3163888"/>
            <a:ext cx="3581400" cy="52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400" dirty="0"/>
              <a:t>From the video game, </a:t>
            </a:r>
            <a:r>
              <a:rPr lang="en-US" sz="1400" i="1" dirty="0" err="1"/>
              <a:t>ZeroWing</a:t>
            </a:r>
            <a:r>
              <a:rPr lang="en-US" sz="1400" i="1" dirty="0"/>
              <a:t>,</a:t>
            </a:r>
            <a:r>
              <a:rPr lang="en-US" sz="1400" dirty="0"/>
              <a:t> by </a:t>
            </a:r>
            <a:r>
              <a:rPr lang="en-US" sz="1400" dirty="0" err="1"/>
              <a:t>Toaplan</a:t>
            </a:r>
            <a:r>
              <a:rPr lang="en-US" sz="1400" dirty="0"/>
              <a:t>.  See </a:t>
            </a:r>
            <a:r>
              <a:rPr lang="en-US" sz="1400" dirty="0">
                <a:hlinkClick r:id="rId3"/>
              </a:rPr>
              <a:t>http://en.wikipedia.org/wiki/All_your_base</a:t>
            </a:r>
            <a:endParaRPr lang="en-US" sz="1400" dirty="0"/>
          </a:p>
        </p:txBody>
      </p:sp>
      <p:grpSp>
        <p:nvGrpSpPr>
          <p:cNvPr id="48137" name="Group 17"/>
          <p:cNvGrpSpPr>
            <a:grpSpLocks/>
          </p:cNvGrpSpPr>
          <p:nvPr/>
        </p:nvGrpSpPr>
        <p:grpSpPr bwMode="auto">
          <a:xfrm>
            <a:off x="646113" y="1600200"/>
            <a:ext cx="1258887" cy="3657600"/>
            <a:chOff x="407" y="1008"/>
            <a:chExt cx="793" cy="2304"/>
          </a:xfrm>
        </p:grpSpPr>
        <p:sp>
          <p:nvSpPr>
            <p:cNvPr id="48139" name="Line 8"/>
            <p:cNvSpPr>
              <a:spLocks noChangeShapeType="1"/>
            </p:cNvSpPr>
            <p:nvPr/>
          </p:nvSpPr>
          <p:spPr bwMode="auto">
            <a:xfrm>
              <a:off x="768" y="216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8140" name="Freeform 9"/>
            <p:cNvSpPr>
              <a:spLocks/>
            </p:cNvSpPr>
            <p:nvPr/>
          </p:nvSpPr>
          <p:spPr bwMode="auto">
            <a:xfrm>
              <a:off x="1104" y="1008"/>
              <a:ext cx="96" cy="2304"/>
            </a:xfrm>
            <a:custGeom>
              <a:avLst/>
              <a:gdLst>
                <a:gd name="T0" fmla="*/ 96 w 96"/>
                <a:gd name="T1" fmla="*/ 0 h 2304"/>
                <a:gd name="T2" fmla="*/ 0 w 96"/>
                <a:gd name="T3" fmla="*/ 0 h 2304"/>
                <a:gd name="T4" fmla="*/ 0 w 96"/>
                <a:gd name="T5" fmla="*/ 2304 h 2304"/>
                <a:gd name="T6" fmla="*/ 96 w 96"/>
                <a:gd name="T7" fmla="*/ 2304 h 2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2304">
                  <a:moveTo>
                    <a:pt x="96" y="0"/>
                  </a:moveTo>
                  <a:lnTo>
                    <a:pt x="0" y="0"/>
                  </a:lnTo>
                  <a:lnTo>
                    <a:pt x="0" y="2304"/>
                  </a:lnTo>
                  <a:lnTo>
                    <a:pt x="96" y="2304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48141" name="Group 16"/>
            <p:cNvGrpSpPr>
              <a:grpSpLocks/>
            </p:cNvGrpSpPr>
            <p:nvPr/>
          </p:nvGrpSpPr>
          <p:grpSpPr bwMode="auto">
            <a:xfrm>
              <a:off x="407" y="1800"/>
              <a:ext cx="490" cy="1466"/>
              <a:chOff x="407" y="1800"/>
              <a:chExt cx="490" cy="1466"/>
            </a:xfrm>
          </p:grpSpPr>
          <p:sp>
            <p:nvSpPr>
              <p:cNvPr id="48142" name="Line 11"/>
              <p:cNvSpPr>
                <a:spLocks noChangeShapeType="1"/>
              </p:cNvSpPr>
              <p:nvPr/>
            </p:nvSpPr>
            <p:spPr bwMode="auto">
              <a:xfrm flipV="1">
                <a:off x="652" y="252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143" name="Text Box 12"/>
              <p:cNvSpPr txBox="1">
                <a:spLocks noChangeArrowheads="1"/>
              </p:cNvSpPr>
              <p:nvPr/>
            </p:nvSpPr>
            <p:spPr bwMode="auto">
              <a:xfrm rot="-5400000">
                <a:off x="293" y="2040"/>
                <a:ext cx="720" cy="239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>
                    <a:latin typeface="Arial" charset="0"/>
                  </a:rPr>
                  <a:t>L-Shift 6</a:t>
                </a:r>
              </a:p>
            </p:txBody>
          </p:sp>
          <p:sp>
            <p:nvSpPr>
              <p:cNvPr id="48144" name="Oval 13"/>
              <p:cNvSpPr>
                <a:spLocks noChangeArrowheads="1"/>
              </p:cNvSpPr>
              <p:nvPr/>
            </p:nvSpPr>
            <p:spPr bwMode="auto">
              <a:xfrm>
                <a:off x="460" y="288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145" name="Text Box 14"/>
              <p:cNvSpPr txBox="1">
                <a:spLocks noChangeArrowheads="1"/>
              </p:cNvSpPr>
              <p:nvPr/>
            </p:nvSpPr>
            <p:spPr bwMode="auto">
              <a:xfrm>
                <a:off x="407" y="2966"/>
                <a:ext cx="49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 defTabSz="820738"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defTabSz="820738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charset="0"/>
                  </a:rPr>
                  <a:t>image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37657BA8-6E95-4659-9B49-B2C18448DD4A}" type="slidenum">
              <a:rPr lang="en-US" smtClean="0">
                <a:solidFill>
                  <a:schemeClr val="tx1"/>
                </a:solidFill>
              </a:rPr>
              <a:pPr/>
              <a:t>62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5627688" y="1939925"/>
            <a:ext cx="2209800" cy="8255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Images 1 and 2 each have 4-bits per pixel when combined.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762000" y="1752600"/>
            <a:ext cx="35052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000"/>
              <a:t>This is so effective that two     4-bit-per-pixel images can be superimposed with only the image in the high-order bits visible.  Both images contain the same amount of information but because one takes on values between 0 and 15, the other takes on values from {16, 32, 48, … , 240}, and the smaller values are added to the larger, the image in the low-order bits is effectively invisible </a:t>
            </a:r>
          </a:p>
        </p:txBody>
      </p:sp>
      <p:sp>
        <p:nvSpPr>
          <p:cNvPr id="49159" name="Line 16"/>
          <p:cNvSpPr>
            <a:spLocks noChangeShapeType="1"/>
          </p:cNvSpPr>
          <p:nvPr/>
        </p:nvSpPr>
        <p:spPr bwMode="auto">
          <a:xfrm>
            <a:off x="4572000" y="17526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9160" name="Group 17"/>
          <p:cNvGrpSpPr>
            <a:grpSpLocks/>
          </p:cNvGrpSpPr>
          <p:nvPr/>
        </p:nvGrpSpPr>
        <p:grpSpPr bwMode="auto">
          <a:xfrm>
            <a:off x="5410200" y="3235325"/>
            <a:ext cx="2646363" cy="2479675"/>
            <a:chOff x="3037" y="1907"/>
            <a:chExt cx="1667" cy="1562"/>
          </a:xfrm>
        </p:grpSpPr>
        <p:grpSp>
          <p:nvGrpSpPr>
            <p:cNvPr id="49163" name="Group 18"/>
            <p:cNvGrpSpPr>
              <a:grpSpLocks/>
            </p:cNvGrpSpPr>
            <p:nvPr/>
          </p:nvGrpSpPr>
          <p:grpSpPr bwMode="auto">
            <a:xfrm>
              <a:off x="3894" y="1907"/>
              <a:ext cx="810" cy="1562"/>
              <a:chOff x="4176" y="1907"/>
              <a:chExt cx="810" cy="1562"/>
            </a:xfrm>
          </p:grpSpPr>
          <p:sp>
            <p:nvSpPr>
              <p:cNvPr id="49171" name="AutoShape 19"/>
              <p:cNvSpPr>
                <a:spLocks noChangeArrowheads="1"/>
              </p:cNvSpPr>
              <p:nvPr/>
            </p:nvSpPr>
            <p:spPr bwMode="auto">
              <a:xfrm>
                <a:off x="4252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Image 2</a:t>
                </a:r>
              </a:p>
            </p:txBody>
          </p:sp>
          <p:sp>
            <p:nvSpPr>
              <p:cNvPr id="49172" name="AutoShape 20"/>
              <p:cNvSpPr>
                <a:spLocks noChangeArrowheads="1"/>
              </p:cNvSpPr>
              <p:nvPr/>
            </p:nvSpPr>
            <p:spPr bwMode="auto">
              <a:xfrm>
                <a:off x="4239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R-Shift 4</a:t>
                </a:r>
              </a:p>
            </p:txBody>
          </p:sp>
          <p:sp>
            <p:nvSpPr>
              <p:cNvPr id="49173" name="AutoShape 21"/>
              <p:cNvSpPr>
                <a:spLocks noChangeArrowheads="1"/>
              </p:cNvSpPr>
              <p:nvPr/>
            </p:nvSpPr>
            <p:spPr bwMode="auto">
              <a:xfrm>
                <a:off x="4461" y="2784"/>
                <a:ext cx="240" cy="240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174" name="AutoShape 22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810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Image Out</a:t>
                </a:r>
              </a:p>
            </p:txBody>
          </p:sp>
          <p:sp>
            <p:nvSpPr>
              <p:cNvPr id="49175" name="Line 23"/>
              <p:cNvSpPr>
                <a:spLocks noChangeShapeType="1"/>
              </p:cNvSpPr>
              <p:nvPr/>
            </p:nvSpPr>
            <p:spPr bwMode="auto">
              <a:xfrm>
                <a:off x="4581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176" name="Line 24"/>
              <p:cNvSpPr>
                <a:spLocks noChangeShapeType="1"/>
              </p:cNvSpPr>
              <p:nvPr/>
            </p:nvSpPr>
            <p:spPr bwMode="auto">
              <a:xfrm>
                <a:off x="4581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177" name="Line 25"/>
              <p:cNvSpPr>
                <a:spLocks noChangeShapeType="1"/>
              </p:cNvSpPr>
              <p:nvPr/>
            </p:nvSpPr>
            <p:spPr bwMode="auto">
              <a:xfrm>
                <a:off x="4581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9164" name="Line 26"/>
            <p:cNvSpPr>
              <a:spLocks noChangeShapeType="1"/>
            </p:cNvSpPr>
            <p:nvPr/>
          </p:nvSpPr>
          <p:spPr bwMode="auto">
            <a:xfrm>
              <a:off x="3414" y="290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49165" name="Group 27"/>
            <p:cNvGrpSpPr>
              <a:grpSpLocks/>
            </p:cNvGrpSpPr>
            <p:nvPr/>
          </p:nvGrpSpPr>
          <p:grpSpPr bwMode="auto">
            <a:xfrm>
              <a:off x="3037" y="1907"/>
              <a:ext cx="684" cy="1116"/>
              <a:chOff x="3037" y="1907"/>
              <a:chExt cx="684" cy="1116"/>
            </a:xfrm>
          </p:grpSpPr>
          <p:sp>
            <p:nvSpPr>
              <p:cNvPr id="49166" name="Line 28"/>
              <p:cNvSpPr>
                <a:spLocks noChangeShapeType="1"/>
              </p:cNvSpPr>
              <p:nvPr/>
            </p:nvSpPr>
            <p:spPr bwMode="auto">
              <a:xfrm>
                <a:off x="3379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167" name="Line 29"/>
              <p:cNvSpPr>
                <a:spLocks noChangeShapeType="1"/>
              </p:cNvSpPr>
              <p:nvPr/>
            </p:nvSpPr>
            <p:spPr bwMode="auto">
              <a:xfrm>
                <a:off x="3379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168" name="AutoShape 30"/>
              <p:cNvSpPr>
                <a:spLocks noChangeArrowheads="1"/>
              </p:cNvSpPr>
              <p:nvPr/>
            </p:nvSpPr>
            <p:spPr bwMode="auto">
              <a:xfrm>
                <a:off x="3050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Image 1</a:t>
                </a:r>
              </a:p>
            </p:txBody>
          </p:sp>
          <p:sp>
            <p:nvSpPr>
              <p:cNvPr id="49169" name="AutoShape 31"/>
              <p:cNvSpPr>
                <a:spLocks noChangeArrowheads="1"/>
              </p:cNvSpPr>
              <p:nvPr/>
            </p:nvSpPr>
            <p:spPr bwMode="auto">
              <a:xfrm>
                <a:off x="3037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R-Shift 4</a:t>
                </a:r>
              </a:p>
            </p:txBody>
          </p:sp>
          <p:sp>
            <p:nvSpPr>
              <p:cNvPr id="49170" name="AutoShape 32"/>
              <p:cNvSpPr>
                <a:spLocks noChangeArrowheads="1"/>
              </p:cNvSpPr>
              <p:nvPr/>
            </p:nvSpPr>
            <p:spPr bwMode="auto">
              <a:xfrm>
                <a:off x="3049" y="2784"/>
                <a:ext cx="660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defTabSz="820738"/>
                <a:r>
                  <a:rPr lang="en-US">
                    <a:latin typeface="Arial" charset="0"/>
                  </a:rPr>
                  <a:t>L-Shift 4</a:t>
                </a:r>
              </a:p>
            </p:txBody>
          </p:sp>
        </p:grpSp>
      </p:grpSp>
      <p:sp>
        <p:nvSpPr>
          <p:cNvPr id="49161" name="Line 33"/>
          <p:cNvSpPr>
            <a:spLocks noChangeShapeType="1"/>
          </p:cNvSpPr>
          <p:nvPr/>
        </p:nvSpPr>
        <p:spPr bwMode="auto">
          <a:xfrm>
            <a:off x="800100" y="15240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1E12674F-A946-47B7-B318-83AB8BF83888}" type="slidenum">
              <a:rPr lang="en-US" smtClean="0">
                <a:solidFill>
                  <a:schemeClr val="tx1"/>
                </a:solidFill>
              </a:rPr>
              <a:pPr/>
              <a:t>63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2133600" y="304800"/>
            <a:ext cx="16764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Original Image</a:t>
            </a: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50182" name="Text Box 5"/>
          <p:cNvSpPr txBox="1">
            <a:spLocks noChangeArrowheads="1"/>
          </p:cNvSpPr>
          <p:nvPr/>
        </p:nvSpPr>
        <p:spPr bwMode="auto">
          <a:xfrm rot="5400000">
            <a:off x="6657975" y="3857625"/>
            <a:ext cx="35814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 dirty="0"/>
              <a:t>Photo:  </a:t>
            </a:r>
            <a:r>
              <a:rPr lang="en-US" sz="1600" dirty="0" err="1"/>
              <a:t>CypherOne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http://www.flickr.com/people/cypherone/</a:t>
            </a:r>
            <a:endParaRPr lang="en-US" sz="1600" dirty="0"/>
          </a:p>
        </p:txBody>
      </p:sp>
      <p:pic>
        <p:nvPicPr>
          <p:cNvPr id="50183" name="Picture 16" descr="75136187@N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6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8" descr="CypherOne - Graffit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714500"/>
            <a:ext cx="6243637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D9E8E52-95D0-43EA-85DB-A1F27FBC87DB}" type="slidenum">
              <a:rPr lang="en-US" smtClean="0">
                <a:solidFill>
                  <a:schemeClr val="tx1"/>
                </a:solidFill>
              </a:rPr>
              <a:pPr/>
              <a:t>64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1204" name="Text Box 2"/>
          <p:cNvSpPr txBox="1">
            <a:spLocks noChangeArrowheads="1"/>
          </p:cNvSpPr>
          <p:nvPr/>
        </p:nvSpPr>
        <p:spPr bwMode="auto">
          <a:xfrm>
            <a:off x="2057400" y="152400"/>
            <a:ext cx="20574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 dirty="0"/>
              <a:t>Image quantized to 4-bits per pixel.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 rot="5400000">
            <a:off x="6657975" y="3857625"/>
            <a:ext cx="35814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/>
              <a:t>Photo:  CypherOne http://www.flickr.com/people/cypherone/</a:t>
            </a:r>
          </a:p>
        </p:txBody>
      </p:sp>
      <p:pic>
        <p:nvPicPr>
          <p:cNvPr id="51207" name="Picture 5" descr="75136187@N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6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8" descr="CypherOne - Graffiti - 4bitQu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714500"/>
            <a:ext cx="6243637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746676F-DA1F-40AA-9CAE-55BEC9B08901}" type="slidenum">
              <a:rPr lang="en-US" smtClean="0">
                <a:solidFill>
                  <a:schemeClr val="tx1"/>
                </a:solidFill>
              </a:rPr>
              <a:pPr/>
              <a:t>65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1905000" y="152400"/>
            <a:ext cx="2514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/>
              <a:t>Image 1 in upper 4-bits. Image 2 in lower 4-bits.</a:t>
            </a:r>
          </a:p>
        </p:txBody>
      </p:sp>
      <p:sp>
        <p:nvSpPr>
          <p:cNvPr id="52229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 rot="5400000">
            <a:off x="6657975" y="3857625"/>
            <a:ext cx="35814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/>
              <a:t>Photo:  CypherOne http://www.flickr.com/people/cypherone/</a:t>
            </a:r>
          </a:p>
        </p:txBody>
      </p:sp>
      <p:pic>
        <p:nvPicPr>
          <p:cNvPr id="52231" name="Picture 6" descr="75136187@N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6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 descr="CypherOne - Graffiti - 4bitSt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714500"/>
            <a:ext cx="6243637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C6CD842D-B3C7-4978-B67C-052929CF674F}" type="slidenum">
              <a:rPr lang="en-US" smtClean="0">
                <a:solidFill>
                  <a:schemeClr val="tx1"/>
                </a:solidFill>
              </a:rPr>
              <a:pPr/>
              <a:t>66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53252" name="Picture 7" descr="CypherOne - Graffiti - 4bitUnSt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714500"/>
            <a:ext cx="6243637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1905000" y="152400"/>
            <a:ext cx="2514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4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defTabSz="820738">
              <a:defRPr sz="1600">
                <a:latin typeface="Comic Sans MS" pitchFamily="66" charset="0"/>
              </a:defRPr>
            </a:lvl1pPr>
            <a:lvl2pPr marL="742950" indent="-285750" defTabSz="820738"/>
            <a:lvl3pPr marL="1143000" indent="-228600" defTabSz="820738"/>
            <a:lvl4pPr marL="1600200" indent="-228600" defTabSz="820738"/>
            <a:lvl5pPr marL="2057400" indent="-228600" defTabSz="820738"/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en-US"/>
              <a:t>Image 2 in upper 4-bits. Image 1 shifted out.</a:t>
            </a:r>
          </a:p>
        </p:txBody>
      </p:sp>
      <p:sp>
        <p:nvSpPr>
          <p:cNvPr id="53254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382000" cy="579438"/>
          </a:xfrm>
          <a:noFill/>
        </p:spPr>
        <p:txBody>
          <a:bodyPr>
            <a:spAutoFit/>
          </a:bodyPr>
          <a:lstStyle/>
          <a:p>
            <a:pPr algn="ctr"/>
            <a:r>
              <a:rPr lang="en-US" sz="3200" smtClean="0"/>
              <a:t>Application of Quantization: Steganography</a:t>
            </a:r>
          </a:p>
        </p:txBody>
      </p:sp>
      <p:sp>
        <p:nvSpPr>
          <p:cNvPr id="53255" name="Text Box 4"/>
          <p:cNvSpPr txBox="1">
            <a:spLocks noChangeArrowheads="1"/>
          </p:cNvSpPr>
          <p:nvPr/>
        </p:nvSpPr>
        <p:spPr bwMode="auto">
          <a:xfrm rot="5400000">
            <a:off x="7388225" y="3617913"/>
            <a:ext cx="23336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/>
              <a:t>Phototographer Unknown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0600"/>
            <a:ext cx="7772400" cy="723900"/>
          </a:xfrm>
        </p:spPr>
        <p:txBody>
          <a:bodyPr/>
          <a:lstStyle/>
          <a:p>
            <a:r>
              <a:rPr lang="en-US" dirty="0" smtClean="0"/>
              <a:t>Histograms of </a:t>
            </a:r>
            <a:r>
              <a:rPr lang="en-US" dirty="0" err="1" smtClean="0"/>
              <a:t>Steganographs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0BD571-6E5A-4D03-B32D-155DB3ACEE7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r="6910"/>
          <a:stretch/>
        </p:blipFill>
        <p:spPr>
          <a:xfrm>
            <a:off x="276224" y="1828800"/>
            <a:ext cx="4286251" cy="3675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7385"/>
          <a:stretch/>
        </p:blipFill>
        <p:spPr>
          <a:xfrm>
            <a:off x="4562475" y="1828800"/>
            <a:ext cx="4219576" cy="3675888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9600" y="5486400"/>
            <a:ext cx="807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 smtClean="0"/>
              <a:t>Graffiti image: although the histogram of the 4-bit quantized image (right) has gaps of 16 between adjacent nonzero bins, its overall shape is similar to the original (left).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r="6910"/>
          <a:stretch/>
        </p:blipFill>
        <p:spPr>
          <a:xfrm>
            <a:off x="276224" y="1828800"/>
            <a:ext cx="4286251" cy="3675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0600"/>
            <a:ext cx="7772400" cy="723900"/>
          </a:xfrm>
        </p:spPr>
        <p:txBody>
          <a:bodyPr/>
          <a:lstStyle/>
          <a:p>
            <a:r>
              <a:rPr lang="en-US" dirty="0" smtClean="0"/>
              <a:t>Histograms of </a:t>
            </a:r>
            <a:r>
              <a:rPr lang="en-US" dirty="0" err="1" smtClean="0"/>
              <a:t>Steganographs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0BD571-6E5A-4D03-B32D-155DB3ACEE7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7385"/>
          <a:stretch/>
        </p:blipFill>
        <p:spPr>
          <a:xfrm>
            <a:off x="4562475" y="1981200"/>
            <a:ext cx="4219576" cy="3675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" r="6954"/>
          <a:stretch/>
        </p:blipFill>
        <p:spPr>
          <a:xfrm>
            <a:off x="4581525" y="1828800"/>
            <a:ext cx="4219576" cy="3675888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09600" y="5486400"/>
            <a:ext cx="807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 smtClean="0"/>
              <a:t>Aspens image: again there are gaps of 16 between pixel values but the overall shape is preserved.  Note the bell-shaped distribution.  That is typical of natural scenes.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r="6910"/>
          <a:stretch/>
        </p:blipFill>
        <p:spPr>
          <a:xfrm>
            <a:off x="276224" y="1981200"/>
            <a:ext cx="4286251" cy="3675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0600"/>
            <a:ext cx="7772400" cy="723900"/>
          </a:xfrm>
        </p:spPr>
        <p:txBody>
          <a:bodyPr/>
          <a:lstStyle/>
          <a:p>
            <a:r>
              <a:rPr lang="en-US" dirty="0" smtClean="0"/>
              <a:t>Histograms of </a:t>
            </a:r>
            <a:r>
              <a:rPr lang="en-US" dirty="0" err="1" smtClean="0"/>
              <a:t>Steganographs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 October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0BD571-6E5A-4D03-B32D-155DB3ACEE7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2" r="7385"/>
          <a:stretch/>
        </p:blipFill>
        <p:spPr>
          <a:xfrm>
            <a:off x="4562475" y="1981200"/>
            <a:ext cx="4219576" cy="3675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" r="6954"/>
          <a:stretch/>
        </p:blipFill>
        <p:spPr>
          <a:xfrm>
            <a:off x="4581525" y="1981200"/>
            <a:ext cx="4219576" cy="3675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r="6522"/>
          <a:stretch/>
        </p:blipFill>
        <p:spPr>
          <a:xfrm>
            <a:off x="276224" y="1828800"/>
            <a:ext cx="4305301" cy="3675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7191"/>
          <a:stretch/>
        </p:blipFill>
        <p:spPr>
          <a:xfrm>
            <a:off x="4467225" y="1828800"/>
            <a:ext cx="4333876" cy="3675888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33399" y="5486400"/>
            <a:ext cx="82486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820738"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 err="1" smtClean="0"/>
              <a:t>Steganograph</a:t>
            </a:r>
            <a:r>
              <a:rPr lang="en-US" dirty="0" smtClean="0"/>
              <a:t> image: since the Aspens image’s values are “riding on top” of the Graffiti images values, Aspen’s pdf appears to be repeated at every nonzero bin of Graffiti. 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3"/>
          <p:cNvGrpSpPr>
            <a:grpSpLocks/>
          </p:cNvGrpSpPr>
          <p:nvPr/>
        </p:nvGrpSpPr>
        <p:grpSpPr bwMode="auto">
          <a:xfrm>
            <a:off x="1930400" y="2133600"/>
            <a:ext cx="5338763" cy="2743200"/>
            <a:chOff x="1930400" y="2132984"/>
            <a:chExt cx="5338762" cy="2743200"/>
          </a:xfrm>
        </p:grpSpPr>
        <p:pic>
          <p:nvPicPr>
            <p:cNvPr id="821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132984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1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962" y="2132984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A9F81425-4EA4-4E20-BDC5-7FC7AEE41E86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2660650" cy="722313"/>
          </a:xfrm>
        </p:spPr>
        <p:txBody>
          <a:bodyPr/>
          <a:lstStyle/>
          <a:p>
            <a:r>
              <a:rPr lang="en-US" smtClean="0"/>
              <a:t>Pixelization</a:t>
            </a:r>
          </a:p>
        </p:txBody>
      </p:sp>
      <p:pic>
        <p:nvPicPr>
          <p:cNvPr id="8197" name="Picture 26" descr="arrow_hi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27" descr="arrow_sampl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Line 30"/>
          <p:cNvSpPr>
            <a:spLocks noChangeShapeType="1"/>
          </p:cNvSpPr>
          <p:nvPr/>
        </p:nvSpPr>
        <p:spPr bwMode="auto">
          <a:xfrm>
            <a:off x="3302000" y="44958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Line 31"/>
          <p:cNvSpPr>
            <a:spLocks noChangeShapeType="1"/>
          </p:cNvSpPr>
          <p:nvPr/>
        </p:nvSpPr>
        <p:spPr bwMode="auto">
          <a:xfrm rot="10800000">
            <a:off x="5897563" y="4495800"/>
            <a:ext cx="1587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Text Box 33"/>
          <p:cNvSpPr txBox="1">
            <a:spLocks noChangeArrowheads="1"/>
          </p:cNvSpPr>
          <p:nvPr/>
        </p:nvSpPr>
        <p:spPr bwMode="auto">
          <a:xfrm>
            <a:off x="352425" y="5105400"/>
            <a:ext cx="1527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high-res image</a:t>
            </a:r>
          </a:p>
        </p:txBody>
      </p:sp>
      <p:sp>
        <p:nvSpPr>
          <p:cNvPr id="8203" name="Text Box 34"/>
          <p:cNvSpPr txBox="1">
            <a:spLocks noChangeArrowheads="1"/>
          </p:cNvSpPr>
          <p:nvPr/>
        </p:nvSpPr>
        <p:spPr bwMode="auto">
          <a:xfrm>
            <a:off x="7180263" y="5105400"/>
            <a:ext cx="1604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pixelated image</a:t>
            </a:r>
          </a:p>
        </p:txBody>
      </p:sp>
      <p:sp>
        <p:nvSpPr>
          <p:cNvPr id="9232" name="Text Box 38"/>
          <p:cNvSpPr txBox="1">
            <a:spLocks noChangeArrowheads="1"/>
          </p:cNvSpPr>
          <p:nvPr/>
        </p:nvSpPr>
        <p:spPr bwMode="auto">
          <a:xfrm>
            <a:off x="6457950" y="1328738"/>
            <a:ext cx="207645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889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sz="1600" dirty="0" smtClean="0">
                <a:latin typeface="Comic Sans MS" pitchFamily="66" charset="0"/>
              </a:rPr>
              <a:t>Take the average within each square.</a:t>
            </a:r>
          </a:p>
        </p:txBody>
      </p:sp>
      <p:sp>
        <p:nvSpPr>
          <p:cNvPr id="8206" name="Date Placeholder 5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07" name="Group 9"/>
          <p:cNvGrpSpPr>
            <a:grpSpLocks/>
          </p:cNvGrpSpPr>
          <p:nvPr/>
        </p:nvGrpSpPr>
        <p:grpSpPr bwMode="auto">
          <a:xfrm>
            <a:off x="1931988" y="5105400"/>
            <a:ext cx="5280025" cy="914400"/>
            <a:chOff x="1879601" y="5105400"/>
            <a:chExt cx="5278440" cy="914400"/>
          </a:xfrm>
          <a:solidFill>
            <a:srgbClr val="FFFFCC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1879601" y="5105400"/>
              <a:ext cx="5278440" cy="9144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88900" dir="8100000" algn="tr" rotWithShape="0">
                <a:prstClr val="black">
                  <a:alpha val="50000"/>
                </a:prstClr>
              </a:outerShdw>
            </a:effectLst>
            <a:extLst/>
          </p:spPr>
          <p:txBody>
            <a:bodyPr>
              <a:spAutoFit/>
            </a:bodyPr>
            <a:lstStyle/>
            <a:p>
              <a:pPr defTabSz="820738">
                <a:defRPr/>
              </a:pPr>
              <a:endParaRPr lang="en-US"/>
            </a:p>
          </p:txBody>
        </p:sp>
        <p:sp>
          <p:nvSpPr>
            <p:cNvPr id="8210" name="Text Box 41"/>
            <p:cNvSpPr txBox="1">
              <a:spLocks noChangeArrowheads="1"/>
            </p:cNvSpPr>
            <p:nvPr/>
          </p:nvSpPr>
          <p:spPr bwMode="auto">
            <a:xfrm>
              <a:off x="6296530" y="5658404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sp>
          <p:nvSpPr>
            <p:cNvPr id="8211" name="Text Box 1053"/>
            <p:cNvSpPr txBox="1">
              <a:spLocks noChangeArrowheads="1"/>
            </p:cNvSpPr>
            <p:nvPr/>
          </p:nvSpPr>
          <p:spPr bwMode="auto">
            <a:xfrm>
              <a:off x="6296532" y="5658407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graphicFrame>
          <p:nvGraphicFramePr>
            <p:cNvPr id="821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861288"/>
                </p:ext>
              </p:extLst>
            </p:nvPr>
          </p:nvGraphicFramePr>
          <p:xfrm>
            <a:off x="2062108" y="5186363"/>
            <a:ext cx="4913425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4" name="Equation" r:id="rId8" imgW="2730240" imgH="419040" progId="Equation.DSMT4">
                    <p:embed/>
                  </p:oleObj>
                </mc:Choice>
                <mc:Fallback>
                  <p:oleObj name="Equation" r:id="rId8" imgW="2730240" imgH="41904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2108" y="5186363"/>
                          <a:ext cx="4913425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graphicFrame>
        <p:nvGraphicFramePr>
          <p:cNvPr id="2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42428"/>
              </p:ext>
            </p:extLst>
          </p:nvPr>
        </p:nvGraphicFramePr>
        <p:xfrm>
          <a:off x="644525" y="4481513"/>
          <a:ext cx="9429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10" imgW="469800" imgH="241200" progId="Equation.DSMT4">
                  <p:embed/>
                </p:oleObj>
              </mc:Choice>
              <mc:Fallback>
                <p:oleObj name="Equation" r:id="rId10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4481513"/>
                        <a:ext cx="9429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0660"/>
              </p:ext>
            </p:extLst>
          </p:nvPr>
        </p:nvGraphicFramePr>
        <p:xfrm>
          <a:off x="7499350" y="4495800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12" imgW="482400" imgH="228600" progId="Equation.DSMT4">
                  <p:embed/>
                </p:oleObj>
              </mc:Choice>
              <mc:Fallback>
                <p:oleObj name="Equation" r:id="rId12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4495800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38"/>
          <p:cNvSpPr txBox="1">
            <a:spLocks noChangeArrowheads="1"/>
          </p:cNvSpPr>
          <p:nvPr/>
        </p:nvSpPr>
        <p:spPr bwMode="auto">
          <a:xfrm>
            <a:off x="6457950" y="1328738"/>
            <a:ext cx="207645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889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sz="1600" dirty="0" smtClean="0">
                <a:latin typeface="Comic Sans MS" pitchFamily="66" charset="0"/>
              </a:rPr>
              <a:t>Take the average within each square.</a:t>
            </a: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1930400" y="2133600"/>
            <a:ext cx="5338763" cy="2743200"/>
            <a:chOff x="1930400" y="2132984"/>
            <a:chExt cx="5338762" cy="2743200"/>
          </a:xfrm>
        </p:grpSpPr>
        <p:pic>
          <p:nvPicPr>
            <p:cNvPr id="9238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0" y="2132984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9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962" y="2132984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94065B8A-1E21-49F2-8EAB-22DD5C3350A1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9221" name="Picture 1028" descr="arrow_hi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1029" descr="arrow_sampl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Line 1034"/>
          <p:cNvSpPr>
            <a:spLocks noChangeShapeType="1"/>
          </p:cNvSpPr>
          <p:nvPr/>
        </p:nvSpPr>
        <p:spPr bwMode="auto">
          <a:xfrm rot="10800000">
            <a:off x="5897563" y="4495800"/>
            <a:ext cx="1587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Line 1033"/>
          <p:cNvSpPr>
            <a:spLocks noChangeShapeType="1"/>
          </p:cNvSpPr>
          <p:nvPr/>
        </p:nvSpPr>
        <p:spPr bwMode="auto">
          <a:xfrm>
            <a:off x="3302000" y="44958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Rectangle 1041"/>
          <p:cNvSpPr>
            <a:spLocks noChangeArrowheads="1"/>
          </p:cNvSpPr>
          <p:nvPr/>
        </p:nvSpPr>
        <p:spPr bwMode="auto">
          <a:xfrm>
            <a:off x="7872413" y="3027363"/>
            <a:ext cx="77787" cy="80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Text Box 1044"/>
          <p:cNvSpPr txBox="1">
            <a:spLocks noChangeArrowheads="1"/>
          </p:cNvSpPr>
          <p:nvPr/>
        </p:nvSpPr>
        <p:spPr bwMode="auto">
          <a:xfrm>
            <a:off x="352425" y="5105400"/>
            <a:ext cx="1527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high-res image</a:t>
            </a:r>
          </a:p>
        </p:txBody>
      </p:sp>
      <p:sp>
        <p:nvSpPr>
          <p:cNvPr id="9229" name="Text Box 1045"/>
          <p:cNvSpPr txBox="1">
            <a:spLocks noChangeArrowheads="1"/>
          </p:cNvSpPr>
          <p:nvPr/>
        </p:nvSpPr>
        <p:spPr bwMode="auto">
          <a:xfrm>
            <a:off x="7180263" y="5105400"/>
            <a:ext cx="1604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pixelated image</a:t>
            </a:r>
          </a:p>
        </p:txBody>
      </p:sp>
      <p:sp>
        <p:nvSpPr>
          <p:cNvPr id="9230" name="Rectangle 1048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2660650" cy="722313"/>
          </a:xfrm>
          <a:noFill/>
        </p:spPr>
        <p:txBody>
          <a:bodyPr lIns="92053" tIns="46028" rIns="92053" bIns="46028"/>
          <a:lstStyle/>
          <a:p>
            <a:r>
              <a:rPr lang="en-US" smtClean="0"/>
              <a:t>Pixelization</a:t>
            </a:r>
          </a:p>
        </p:txBody>
      </p:sp>
      <p:sp>
        <p:nvSpPr>
          <p:cNvPr id="9232" name="Date Placeholder 5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233" name="Group 31"/>
          <p:cNvGrpSpPr>
            <a:grpSpLocks/>
          </p:cNvGrpSpPr>
          <p:nvPr/>
        </p:nvGrpSpPr>
        <p:grpSpPr bwMode="auto">
          <a:xfrm>
            <a:off x="1931988" y="5105400"/>
            <a:ext cx="5280025" cy="914400"/>
            <a:chOff x="1879601" y="5105400"/>
            <a:chExt cx="5278440" cy="914400"/>
          </a:xfrm>
          <a:solidFill>
            <a:srgbClr val="FFFFCC"/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1879601" y="5105400"/>
              <a:ext cx="5278440" cy="9144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88900" dir="8100000" algn="tr" rotWithShape="0">
                <a:prstClr val="black">
                  <a:alpha val="50000"/>
                </a:prstClr>
              </a:outerShdw>
            </a:effectLst>
            <a:extLst/>
          </p:spPr>
          <p:txBody>
            <a:bodyPr>
              <a:spAutoFit/>
            </a:bodyPr>
            <a:lstStyle/>
            <a:p>
              <a:pPr defTabSz="820738">
                <a:defRPr/>
              </a:pPr>
              <a:endParaRPr lang="en-US"/>
            </a:p>
          </p:txBody>
        </p:sp>
        <p:sp>
          <p:nvSpPr>
            <p:cNvPr id="9235" name="Text Box 41"/>
            <p:cNvSpPr txBox="1">
              <a:spLocks noChangeArrowheads="1"/>
            </p:cNvSpPr>
            <p:nvPr/>
          </p:nvSpPr>
          <p:spPr bwMode="auto">
            <a:xfrm>
              <a:off x="6296530" y="5658404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sp>
          <p:nvSpPr>
            <p:cNvPr id="9236" name="Text Box 1053"/>
            <p:cNvSpPr txBox="1">
              <a:spLocks noChangeArrowheads="1"/>
            </p:cNvSpPr>
            <p:nvPr/>
          </p:nvSpPr>
          <p:spPr bwMode="auto">
            <a:xfrm>
              <a:off x="6296532" y="5658407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graphicFrame>
          <p:nvGraphicFramePr>
            <p:cNvPr id="9237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4225311"/>
                </p:ext>
              </p:extLst>
            </p:nvPr>
          </p:nvGraphicFramePr>
          <p:xfrm>
            <a:off x="2062108" y="5186363"/>
            <a:ext cx="4913425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9" name="Equation" r:id="rId8" imgW="2730240" imgH="419040" progId="Equation.DSMT4">
                    <p:embed/>
                  </p:oleObj>
                </mc:Choice>
                <mc:Fallback>
                  <p:oleObj name="Equation" r:id="rId8" imgW="2730240" imgH="41904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2108" y="5186363"/>
                          <a:ext cx="4913425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graphicFrame>
        <p:nvGraphicFramePr>
          <p:cNvPr id="2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42428"/>
              </p:ext>
            </p:extLst>
          </p:nvPr>
        </p:nvGraphicFramePr>
        <p:xfrm>
          <a:off x="644525" y="4481513"/>
          <a:ext cx="9429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Equation" r:id="rId10" imgW="469800" imgH="241200" progId="Equation.DSMT4">
                  <p:embed/>
                </p:oleObj>
              </mc:Choice>
              <mc:Fallback>
                <p:oleObj name="Equation" r:id="rId10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4481513"/>
                        <a:ext cx="9429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0660"/>
              </p:ext>
            </p:extLst>
          </p:nvPr>
        </p:nvGraphicFramePr>
        <p:xfrm>
          <a:off x="7499350" y="4495800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Equation" r:id="rId12" imgW="482400" imgH="228600" progId="Equation.DSMT4">
                  <p:embed/>
                </p:oleObj>
              </mc:Choice>
              <mc:Fallback>
                <p:oleObj name="Equation" r:id="rId12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4495800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fld id="{F8C5CC7D-6263-43F3-AE6F-BAD08E67890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0243" name="Picture 1029" descr="arrow_hi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1030" descr="arrow_sampl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665413"/>
            <a:ext cx="1390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039" descr="Sampling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219325"/>
            <a:ext cx="24860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040" descr="Sampling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2219325"/>
            <a:ext cx="24860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Line 1038"/>
          <p:cNvSpPr>
            <a:spLocks noChangeShapeType="1"/>
          </p:cNvSpPr>
          <p:nvPr/>
        </p:nvSpPr>
        <p:spPr bwMode="auto">
          <a:xfrm>
            <a:off x="3302000" y="4495800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Line 1033"/>
          <p:cNvSpPr>
            <a:spLocks noChangeShapeType="1"/>
          </p:cNvSpPr>
          <p:nvPr/>
        </p:nvSpPr>
        <p:spPr bwMode="auto">
          <a:xfrm rot="10800000">
            <a:off x="5897563" y="4495800"/>
            <a:ext cx="1587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Text Box 1043"/>
          <p:cNvSpPr txBox="1">
            <a:spLocks noChangeArrowheads="1"/>
          </p:cNvSpPr>
          <p:nvPr/>
        </p:nvSpPr>
        <p:spPr bwMode="auto">
          <a:xfrm>
            <a:off x="352425" y="5105400"/>
            <a:ext cx="1527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high-res image</a:t>
            </a:r>
          </a:p>
        </p:txBody>
      </p:sp>
      <p:sp>
        <p:nvSpPr>
          <p:cNvPr id="10250" name="Text Box 1044"/>
          <p:cNvSpPr txBox="1">
            <a:spLocks noChangeArrowheads="1"/>
          </p:cNvSpPr>
          <p:nvPr/>
        </p:nvSpPr>
        <p:spPr bwMode="auto">
          <a:xfrm>
            <a:off x="7180263" y="5105400"/>
            <a:ext cx="1604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600">
                <a:latin typeface="Arial" charset="0"/>
              </a:rPr>
              <a:t>pixelated image</a:t>
            </a:r>
          </a:p>
        </p:txBody>
      </p:sp>
      <p:sp>
        <p:nvSpPr>
          <p:cNvPr id="10251" name="Rectangle 1047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2660650" cy="722313"/>
          </a:xfrm>
          <a:noFill/>
        </p:spPr>
        <p:txBody>
          <a:bodyPr lIns="92053" tIns="46028" rIns="92053" bIns="46028"/>
          <a:lstStyle/>
          <a:p>
            <a:r>
              <a:rPr lang="en-US" smtClean="0"/>
              <a:t>Pixelization</a:t>
            </a:r>
          </a:p>
        </p:txBody>
      </p:sp>
      <p:sp>
        <p:nvSpPr>
          <p:cNvPr id="10253" name="Date Placeholder 2"/>
          <p:cNvSpPr>
            <a:spLocks noGrp="1"/>
          </p:cNvSpPr>
          <p:nvPr>
            <p:ph type="dt" sz="quarter" idx="10"/>
          </p:nvPr>
        </p:nvSpPr>
        <p:spPr>
          <a:xfrm>
            <a:off x="381000" y="6323013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20 October 2016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6457950" y="1328738"/>
            <a:ext cx="207645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889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sz="1600" dirty="0" smtClean="0">
                <a:latin typeface="Comic Sans MS" pitchFamily="66" charset="0"/>
              </a:rPr>
              <a:t>Take the average within each square.</a:t>
            </a:r>
          </a:p>
        </p:txBody>
      </p:sp>
      <p:sp>
        <p:nvSpPr>
          <p:cNvPr id="23" name="Rectangle 1041"/>
          <p:cNvSpPr>
            <a:spLocks noChangeArrowheads="1"/>
          </p:cNvSpPr>
          <p:nvPr/>
        </p:nvSpPr>
        <p:spPr bwMode="auto">
          <a:xfrm>
            <a:off x="7872413" y="3027363"/>
            <a:ext cx="77787" cy="80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grpSp>
        <p:nvGrpSpPr>
          <p:cNvPr id="25" name="Group 31"/>
          <p:cNvGrpSpPr>
            <a:grpSpLocks/>
          </p:cNvGrpSpPr>
          <p:nvPr/>
        </p:nvGrpSpPr>
        <p:grpSpPr bwMode="auto">
          <a:xfrm>
            <a:off x="1931988" y="5105400"/>
            <a:ext cx="5280025" cy="914400"/>
            <a:chOff x="1879601" y="5105400"/>
            <a:chExt cx="5278440" cy="914400"/>
          </a:xfrm>
          <a:solidFill>
            <a:srgbClr val="FFFFCC"/>
          </a:solidFill>
        </p:grpSpPr>
        <p:sp>
          <p:nvSpPr>
            <p:cNvPr id="26" name="Rectangle 25"/>
            <p:cNvSpPr/>
            <p:nvPr/>
          </p:nvSpPr>
          <p:spPr bwMode="auto">
            <a:xfrm>
              <a:off x="1879601" y="5105400"/>
              <a:ext cx="5278440" cy="9144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88900" dir="8100000" algn="tr" rotWithShape="0">
                <a:prstClr val="black">
                  <a:alpha val="50000"/>
                </a:prstClr>
              </a:outerShdw>
            </a:effectLst>
            <a:extLst/>
          </p:spPr>
          <p:txBody>
            <a:bodyPr>
              <a:spAutoFit/>
            </a:bodyPr>
            <a:lstStyle/>
            <a:p>
              <a:pPr defTabSz="820738">
                <a:defRPr/>
              </a:pPr>
              <a:endParaRPr lang="en-US"/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6296530" y="5658404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sp>
          <p:nvSpPr>
            <p:cNvPr id="28" name="Text Box 1053"/>
            <p:cNvSpPr txBox="1">
              <a:spLocks noChangeArrowheads="1"/>
            </p:cNvSpPr>
            <p:nvPr/>
          </p:nvSpPr>
          <p:spPr bwMode="auto">
            <a:xfrm>
              <a:off x="6296532" y="5658407"/>
              <a:ext cx="861508" cy="25080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820738"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820738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100"/>
                <a:t>(</a:t>
              </a:r>
              <a:r>
                <a:rPr lang="en-US" sz="1100" i="1"/>
                <a:t>upsampled</a:t>
              </a:r>
              <a:r>
                <a:rPr lang="en-US" sz="1100"/>
                <a:t>)</a:t>
              </a:r>
            </a:p>
          </p:txBody>
        </p:sp>
        <p:graphicFrame>
          <p:nvGraphicFramePr>
            <p:cNvPr id="29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870985"/>
                </p:ext>
              </p:extLst>
            </p:nvPr>
          </p:nvGraphicFramePr>
          <p:xfrm>
            <a:off x="2062108" y="5186363"/>
            <a:ext cx="4913425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1" name="Equation" r:id="rId8" imgW="2730240" imgH="419040" progId="Equation.DSMT4">
                    <p:embed/>
                  </p:oleObj>
                </mc:Choice>
                <mc:Fallback>
                  <p:oleObj name="Equation" r:id="rId8" imgW="273024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2108" y="5186363"/>
                          <a:ext cx="4913425" cy="752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42428"/>
              </p:ext>
            </p:extLst>
          </p:nvPr>
        </p:nvGraphicFramePr>
        <p:xfrm>
          <a:off x="644525" y="4481513"/>
          <a:ext cx="9429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" name="Equation" r:id="rId10" imgW="469800" imgH="241200" progId="Equation.DSMT4">
                  <p:embed/>
                </p:oleObj>
              </mc:Choice>
              <mc:Fallback>
                <p:oleObj name="Equation" r:id="rId10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4481513"/>
                        <a:ext cx="9429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0660"/>
              </p:ext>
            </p:extLst>
          </p:nvPr>
        </p:nvGraphicFramePr>
        <p:xfrm>
          <a:off x="7499350" y="4495800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" name="Equation" r:id="rId12" imgW="482400" imgH="228600" progId="Equation.DSMT4">
                  <p:embed/>
                </p:oleObj>
              </mc:Choice>
              <mc:Fallback>
                <p:oleObj name="Equation" r:id="rId12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4495800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tx1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56"/>
</p:tagLst>
</file>

<file path=ppt/theme/theme1.xml><?xml version="1.0" encoding="utf-8"?>
<a:theme xmlns:a="http://schemas.openxmlformats.org/drawingml/2006/main" name="AIP CLass Template">
  <a:themeElements>
    <a:clrScheme name="AIP CLass Templat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AIP CLass Templa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IP CLass Templat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EECE-253_Image_Processing</Template>
  <TotalTime>10259</TotalTime>
  <Words>2775</Words>
  <Application>Microsoft Office PowerPoint</Application>
  <PresentationFormat>On-screen Show (4:3)</PresentationFormat>
  <Paragraphs>531</Paragraphs>
  <Slides>69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Monotype Sorts</vt:lpstr>
      <vt:lpstr>Wingdings</vt:lpstr>
      <vt:lpstr>Comic Sans MS</vt:lpstr>
      <vt:lpstr>Courier New</vt:lpstr>
      <vt:lpstr>Symbol</vt:lpstr>
      <vt:lpstr>MS Reference Specialty</vt:lpstr>
      <vt:lpstr>Euclid Symbol</vt:lpstr>
      <vt:lpstr>Times New Roman</vt:lpstr>
      <vt:lpstr>MT Extra</vt:lpstr>
      <vt:lpstr>French Script MT</vt:lpstr>
      <vt:lpstr>AIP CLass Template</vt:lpstr>
      <vt:lpstr>Equation</vt:lpstr>
      <vt:lpstr>PowerPoint Presentation</vt:lpstr>
      <vt:lpstr>Pixelization</vt:lpstr>
      <vt:lpstr>Pixelization …</vt:lpstr>
      <vt:lpstr>Pixelization</vt:lpstr>
      <vt:lpstr>Pixelization and Quantization</vt:lpstr>
      <vt:lpstr>Pixelization and Quantization</vt:lpstr>
      <vt:lpstr>Pixelization</vt:lpstr>
      <vt:lpstr>Pixelization</vt:lpstr>
      <vt:lpstr>Pixelization</vt:lpstr>
      <vt:lpstr>Pixelization</vt:lpstr>
      <vt:lpstr>PowerPoint Presentation</vt:lpstr>
      <vt:lpstr>Pixelization Procedure (Part 2)</vt:lpstr>
      <vt:lpstr>Pixelization</vt:lpstr>
      <vt:lpstr>Pixelization</vt:lpstr>
      <vt:lpstr>Pixelization</vt:lpstr>
      <vt:lpstr>Pixelization</vt:lpstr>
      <vt:lpstr>Pixelization</vt:lpstr>
      <vt:lpstr>Pixelization</vt:lpstr>
      <vt:lpstr>Pixelization</vt:lpstr>
      <vt:lpstr>Pixelization</vt:lpstr>
      <vt:lpstr>Pixelization</vt:lpstr>
      <vt:lpstr>Pixelization by Factor 32</vt:lpstr>
      <vt:lpstr>Pixelization by Factor 32</vt:lpstr>
      <vt:lpstr>Pixelization by Factor 32</vt:lpstr>
      <vt:lpstr>Pixelization by Factor 32</vt:lpstr>
      <vt:lpstr>Pixelization by Factor 32</vt:lpstr>
      <vt:lpstr>Pixelization by Factor 32</vt:lpstr>
      <vt:lpstr>Other kinds of pixelization</vt:lpstr>
      <vt:lpstr>Other kinds of pixelization</vt:lpstr>
      <vt:lpstr>Other kinds of pixelization</vt:lpstr>
      <vt:lpstr>Other kinds of pixelization</vt:lpstr>
      <vt:lpstr>Other kinds of pixelization</vt:lpstr>
      <vt:lpstr>Quantization</vt:lpstr>
      <vt:lpstr>Quantization</vt:lpstr>
      <vt:lpstr>Quantization</vt:lpstr>
      <vt:lpstr>Intensity Quantization</vt:lpstr>
      <vt:lpstr>Intensity Quantization</vt:lpstr>
      <vt:lpstr>Enhancement of an 8-bit image</vt:lpstr>
      <vt:lpstr>Enhancement of a 16-bit image</vt:lpstr>
      <vt:lpstr>Effect of Quantization on Equalization</vt:lpstr>
      <vt:lpstr>Effect of Quantization on Equalization</vt:lpstr>
      <vt:lpstr>Effect of Quantization on Equalization</vt:lpstr>
      <vt:lpstr>Effect of Quantization on Equalization</vt:lpstr>
      <vt:lpstr>Effect of Quantization on Equalization</vt:lpstr>
      <vt:lpstr>What’s in the lower eight bits?</vt:lpstr>
      <vt:lpstr>Use of 16-bit images as intermediates.</vt:lpstr>
      <vt:lpstr>Separate EQ of Dark and Light Regions in 16-bit Images</vt:lpstr>
      <vt:lpstr>Separate EQ of Dark and Light Regions in 16-bit Images</vt:lpstr>
      <vt:lpstr>Dithering:  Noise Improves Quantization</vt:lpstr>
      <vt:lpstr>Dithering: use noise to reduce quant. error</vt:lpstr>
      <vt:lpstr>Dithering: use noise to reduce quant. error</vt:lpstr>
      <vt:lpstr>Dithering: use noise to reduce quant. error</vt:lpstr>
      <vt:lpstr>Dithering: use noise to reduce quant. error</vt:lpstr>
      <vt:lpstr>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Application of Quantization: Steganography</vt:lpstr>
      <vt:lpstr>Histograms of Steganographs</vt:lpstr>
      <vt:lpstr>Histograms of Steganographs</vt:lpstr>
      <vt:lpstr>Histograms of Steganographs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 Pixelization and Quantization</dc:title>
  <dc:subject>EECE\CS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205</cp:revision>
  <cp:lastPrinted>2014-11-12T01:18:54Z</cp:lastPrinted>
  <dcterms:created xsi:type="dcterms:W3CDTF">2000-08-31T04:27:01Z</dcterms:created>
  <dcterms:modified xsi:type="dcterms:W3CDTF">2016-11-03T19:33:46Z</dcterms:modified>
  <cp:category>Class notes</cp:category>
</cp:coreProperties>
</file>